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1" r:id="rId2"/>
    <p:sldId id="298" r:id="rId3"/>
    <p:sldId id="287" r:id="rId4"/>
    <p:sldId id="293" r:id="rId5"/>
    <p:sldId id="299" r:id="rId6"/>
    <p:sldId id="295" r:id="rId7"/>
    <p:sldId id="296" r:id="rId8"/>
    <p:sldId id="297" r:id="rId9"/>
    <p:sldId id="271" r:id="rId10"/>
    <p:sldId id="303" r:id="rId11"/>
    <p:sldId id="283" r:id="rId12"/>
    <p:sldId id="306" r:id="rId13"/>
    <p:sldId id="307" r:id="rId14"/>
    <p:sldId id="305" r:id="rId15"/>
    <p:sldId id="282" r:id="rId16"/>
    <p:sldId id="304" r:id="rId17"/>
  </p:sldIdLst>
  <p:sldSz cx="6858000" cy="9906000" type="A4"/>
  <p:notesSz cx="6797675" cy="9928225"/>
  <p:defaultTextStyle>
    <a:defPPr>
      <a:defRPr lang="en-US"/>
    </a:defPPr>
    <a:lvl1pPr marL="0" algn="l" defTabSz="366087" rtl="0" eaLnBrk="1" latinLnBrk="0" hangingPunct="1">
      <a:defRPr sz="720" kern="1200">
        <a:solidFill>
          <a:schemeClr val="tx1"/>
        </a:solidFill>
        <a:latin typeface="+mn-lt"/>
        <a:ea typeface="+mn-ea"/>
        <a:cs typeface="+mn-cs"/>
      </a:defRPr>
    </a:lvl1pPr>
    <a:lvl2pPr marL="183043" algn="l" defTabSz="366087" rtl="0" eaLnBrk="1" latinLnBrk="0" hangingPunct="1">
      <a:defRPr sz="720" kern="1200">
        <a:solidFill>
          <a:schemeClr val="tx1"/>
        </a:solidFill>
        <a:latin typeface="+mn-lt"/>
        <a:ea typeface="+mn-ea"/>
        <a:cs typeface="+mn-cs"/>
      </a:defRPr>
    </a:lvl2pPr>
    <a:lvl3pPr marL="366087" algn="l" defTabSz="366087" rtl="0" eaLnBrk="1" latinLnBrk="0" hangingPunct="1">
      <a:defRPr sz="720" kern="1200">
        <a:solidFill>
          <a:schemeClr val="tx1"/>
        </a:solidFill>
        <a:latin typeface="+mn-lt"/>
        <a:ea typeface="+mn-ea"/>
        <a:cs typeface="+mn-cs"/>
      </a:defRPr>
    </a:lvl3pPr>
    <a:lvl4pPr marL="549130" algn="l" defTabSz="366087" rtl="0" eaLnBrk="1" latinLnBrk="0" hangingPunct="1">
      <a:defRPr sz="720" kern="1200">
        <a:solidFill>
          <a:schemeClr val="tx1"/>
        </a:solidFill>
        <a:latin typeface="+mn-lt"/>
        <a:ea typeface="+mn-ea"/>
        <a:cs typeface="+mn-cs"/>
      </a:defRPr>
    </a:lvl4pPr>
    <a:lvl5pPr marL="732174" algn="l" defTabSz="366087" rtl="0" eaLnBrk="1" latinLnBrk="0" hangingPunct="1">
      <a:defRPr sz="720" kern="1200">
        <a:solidFill>
          <a:schemeClr val="tx1"/>
        </a:solidFill>
        <a:latin typeface="+mn-lt"/>
        <a:ea typeface="+mn-ea"/>
        <a:cs typeface="+mn-cs"/>
      </a:defRPr>
    </a:lvl5pPr>
    <a:lvl6pPr marL="915216" algn="l" defTabSz="366087" rtl="0" eaLnBrk="1" latinLnBrk="0" hangingPunct="1">
      <a:defRPr sz="720" kern="1200">
        <a:solidFill>
          <a:schemeClr val="tx1"/>
        </a:solidFill>
        <a:latin typeface="+mn-lt"/>
        <a:ea typeface="+mn-ea"/>
        <a:cs typeface="+mn-cs"/>
      </a:defRPr>
    </a:lvl6pPr>
    <a:lvl7pPr marL="1098259" algn="l" defTabSz="366087" rtl="0" eaLnBrk="1" latinLnBrk="0" hangingPunct="1">
      <a:defRPr sz="720" kern="1200">
        <a:solidFill>
          <a:schemeClr val="tx1"/>
        </a:solidFill>
        <a:latin typeface="+mn-lt"/>
        <a:ea typeface="+mn-ea"/>
        <a:cs typeface="+mn-cs"/>
      </a:defRPr>
    </a:lvl7pPr>
    <a:lvl8pPr marL="1281303" algn="l" defTabSz="366087" rtl="0" eaLnBrk="1" latinLnBrk="0" hangingPunct="1">
      <a:defRPr sz="720" kern="1200">
        <a:solidFill>
          <a:schemeClr val="tx1"/>
        </a:solidFill>
        <a:latin typeface="+mn-lt"/>
        <a:ea typeface="+mn-ea"/>
        <a:cs typeface="+mn-cs"/>
      </a:defRPr>
    </a:lvl8pPr>
    <a:lvl9pPr marL="1464346" algn="l" defTabSz="366087" rtl="0" eaLnBrk="1" latinLnBrk="0" hangingPunct="1">
      <a:defRPr sz="7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3DD"/>
    <a:srgbClr val="404040"/>
    <a:srgbClr val="DF8639"/>
    <a:srgbClr val="921137"/>
    <a:srgbClr val="218F8B"/>
    <a:srgbClr val="ED1A3B"/>
    <a:srgbClr val="02338B"/>
    <a:srgbClr val="9C9C9C"/>
    <a:srgbClr val="657C91"/>
    <a:srgbClr val="ECB7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p:normalViewPr>
  <p:slideViewPr>
    <p:cSldViewPr>
      <p:cViewPr varScale="1">
        <p:scale>
          <a:sx n="80" d="100"/>
          <a:sy n="80" d="100"/>
        </p:scale>
        <p:origin x="3408" y="114"/>
      </p:cViewPr>
      <p:guideLst>
        <p:guide orient="horz" pos="3120"/>
        <p:guide pos="216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Value (USD Bn)</c:v>
                </c:pt>
              </c:strCache>
            </c:strRef>
          </c:tx>
          <c:spPr>
            <a:solidFill>
              <a:srgbClr val="02A5E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e-I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45</c:v>
                </c:pt>
                <c:pt idx="1">
                  <c:v>35</c:v>
                </c:pt>
                <c:pt idx="2">
                  <c:v>80</c:v>
                </c:pt>
              </c:numCache>
            </c:numRef>
          </c:val>
          <c:extLst>
            <c:ext xmlns:c16="http://schemas.microsoft.com/office/drawing/2014/chart" uri="{C3380CC4-5D6E-409C-BE32-E72D297353CC}">
              <c16:uniqueId val="{00000000-59CA-4EB5-8637-B2E9ADEDAAFD}"/>
            </c:ext>
          </c:extLst>
        </c:ser>
        <c:dLbls>
          <c:showLegendKey val="0"/>
          <c:showVal val="1"/>
          <c:showCatName val="0"/>
          <c:showSerName val="0"/>
          <c:showPercent val="0"/>
          <c:showBubbleSize val="0"/>
        </c:dLbls>
        <c:gapWidth val="85"/>
        <c:overlap val="-27"/>
        <c:axId val="2134834680"/>
        <c:axId val="2134843416"/>
      </c:barChart>
      <c:lineChart>
        <c:grouping val="standard"/>
        <c:varyColors val="0"/>
        <c:ser>
          <c:idx val="1"/>
          <c:order val="1"/>
          <c:tx>
            <c:strRef>
              <c:f>Sheet1!$C$1</c:f>
              <c:strCache>
                <c:ptCount val="1"/>
                <c:pt idx="0">
                  <c:v>Volume</c:v>
                </c:pt>
              </c:strCache>
            </c:strRef>
          </c:tx>
          <c:spPr>
            <a:ln w="28575" cap="rnd">
              <a:solidFill>
                <a:srgbClr val="013B4F"/>
              </a:solidFill>
              <a:round/>
            </a:ln>
            <a:effectLst/>
          </c:spPr>
          <c:marker>
            <c:symbol val="circle"/>
            <c:size val="5"/>
            <c:spPr>
              <a:solidFill>
                <a:schemeClr val="bg1"/>
              </a:solidFill>
              <a:ln w="9525">
                <a:solidFill>
                  <a:schemeClr val="accent5"/>
                </a:solidFill>
              </a:ln>
              <a:effectLst/>
            </c:spPr>
          </c:marker>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Sheet1!$C$2:$C$4</c:f>
              <c:numCache>
                <c:formatCode>General</c:formatCode>
                <c:ptCount val="3"/>
                <c:pt idx="0">
                  <c:v>1067</c:v>
                </c:pt>
                <c:pt idx="1">
                  <c:v>941</c:v>
                </c:pt>
                <c:pt idx="2">
                  <c:v>926</c:v>
                </c:pt>
              </c:numCache>
            </c:numRef>
          </c:val>
          <c:smooth val="0"/>
          <c:extLst>
            <c:ext xmlns:c16="http://schemas.microsoft.com/office/drawing/2014/chart" uri="{C3380CC4-5D6E-409C-BE32-E72D297353CC}">
              <c16:uniqueId val="{00000001-59CA-4EB5-8637-B2E9ADEDAAFD}"/>
            </c:ext>
          </c:extLst>
        </c:ser>
        <c:dLbls>
          <c:showLegendKey val="0"/>
          <c:showVal val="1"/>
          <c:showCatName val="0"/>
          <c:showSerName val="0"/>
          <c:showPercent val="0"/>
          <c:showBubbleSize val="0"/>
        </c:dLbls>
        <c:marker val="1"/>
        <c:smooth val="0"/>
        <c:axId val="2134850616"/>
        <c:axId val="2134847064"/>
      </c:lineChart>
      <c:catAx>
        <c:axId val="213483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he-IL"/>
          </a:p>
        </c:txPr>
        <c:crossAx val="2134843416"/>
        <c:crosses val="autoZero"/>
        <c:auto val="1"/>
        <c:lblAlgn val="ctr"/>
        <c:lblOffset val="100"/>
        <c:noMultiLvlLbl val="0"/>
      </c:catAx>
      <c:valAx>
        <c:axId val="21348434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he-IL"/>
          </a:p>
        </c:txPr>
        <c:crossAx val="2134834680"/>
        <c:crosses val="autoZero"/>
        <c:crossBetween val="between"/>
      </c:valAx>
      <c:valAx>
        <c:axId val="213484706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he-IL"/>
          </a:p>
        </c:txPr>
        <c:crossAx val="2134850616"/>
        <c:crosses val="max"/>
        <c:crossBetween val="between"/>
      </c:valAx>
      <c:catAx>
        <c:axId val="2134850616"/>
        <c:scaling>
          <c:orientation val="minMax"/>
        </c:scaling>
        <c:delete val="1"/>
        <c:axPos val="b"/>
        <c:numFmt formatCode="General" sourceLinked="1"/>
        <c:majorTickMark val="out"/>
        <c:minorTickMark val="none"/>
        <c:tickLblPos val="nextTo"/>
        <c:crossAx val="2134847064"/>
        <c:crosses val="autoZero"/>
        <c:auto val="1"/>
        <c:lblAlgn val="ctr"/>
        <c:lblOffset val="100"/>
        <c:noMultiLvlLbl val="0"/>
      </c:catAx>
      <c:spPr>
        <a:noFill/>
        <a:ln>
          <a:noFill/>
        </a:ln>
        <a:effectLst/>
      </c:spPr>
    </c:plotArea>
    <c:legend>
      <c:legendPos val="t"/>
      <c:layout>
        <c:manualLayout>
          <c:xMode val="edge"/>
          <c:yMode val="edge"/>
          <c:x val="5.7173721914625698E-2"/>
          <c:y val="0"/>
          <c:w val="0.89502335597786498"/>
          <c:h val="0.146384050575302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he-I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he-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By Deal Value (USD Bn)</c:v>
                </c:pt>
              </c:strCache>
            </c:strRef>
          </c:tx>
          <c:spPr>
            <a:solidFill>
              <a:srgbClr val="01A3D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92927"/>
                    </a:solidFill>
                    <a:latin typeface="+mn-lt"/>
                    <a:ea typeface="+mn-ea"/>
                    <a:cs typeface="+mn-cs"/>
                  </a:defRPr>
                </a:pPr>
                <a:endParaRPr lang="he-I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5</c:v>
                </c:pt>
                <c:pt idx="1">
                  <c:v>2</c:v>
                </c:pt>
                <c:pt idx="2">
                  <c:v>4</c:v>
                </c:pt>
              </c:numCache>
            </c:numRef>
          </c:val>
          <c:extLst>
            <c:ext xmlns:c16="http://schemas.microsoft.com/office/drawing/2014/chart" uri="{C3380CC4-5D6E-409C-BE32-E72D297353CC}">
              <c16:uniqueId val="{00000000-9781-412B-88C0-1B6D13097EF4}"/>
            </c:ext>
          </c:extLst>
        </c:ser>
        <c:dLbls>
          <c:showLegendKey val="0"/>
          <c:showVal val="0"/>
          <c:showCatName val="0"/>
          <c:showSerName val="0"/>
          <c:showPercent val="0"/>
          <c:showBubbleSize val="0"/>
        </c:dLbls>
        <c:gapWidth val="90"/>
        <c:overlap val="44"/>
        <c:axId val="2136083336"/>
        <c:axId val="2136086824"/>
      </c:barChart>
      <c:catAx>
        <c:axId val="2136083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he-IL"/>
          </a:p>
        </c:txPr>
        <c:crossAx val="2136086824"/>
        <c:crosses val="autoZero"/>
        <c:auto val="1"/>
        <c:lblAlgn val="ctr"/>
        <c:lblOffset val="100"/>
        <c:noMultiLvlLbl val="0"/>
      </c:catAx>
      <c:valAx>
        <c:axId val="2136086824"/>
        <c:scaling>
          <c:orientation val="minMax"/>
        </c:scaling>
        <c:delete val="1"/>
        <c:axPos val="l"/>
        <c:numFmt formatCode="General" sourceLinked="1"/>
        <c:majorTickMark val="out"/>
        <c:minorTickMark val="none"/>
        <c:tickLblPos val="nextTo"/>
        <c:crossAx val="2136083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76732457652274E-2"/>
          <c:w val="0.489969084053751"/>
          <c:h val="0.49463622300927201"/>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556-4C7A-B271-5B8545E8E73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556-4C7A-B271-5B8545E8E73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556-4C7A-B271-5B8545E8E733}"/>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7556-4C7A-B271-5B8545E8E733}"/>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7556-4C7A-B271-5B8545E8E733}"/>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7556-4C7A-B271-5B8545E8E733}"/>
              </c:ext>
            </c:extLst>
          </c:dPt>
          <c:dPt>
            <c:idx val="6"/>
            <c:bubble3D val="0"/>
            <c:spPr>
              <a:solidFill>
                <a:schemeClr val="accent2"/>
              </a:solidFill>
              <a:ln w="19050">
                <a:solidFill>
                  <a:schemeClr val="lt1"/>
                </a:solidFill>
              </a:ln>
              <a:effectLst/>
            </c:spPr>
            <c:extLst>
              <c:ext xmlns:c16="http://schemas.microsoft.com/office/drawing/2014/chart" uri="{C3380CC4-5D6E-409C-BE32-E72D297353CC}">
                <c16:uniqueId val="{0000000D-7556-4C7A-B271-5B8545E8E733}"/>
              </c:ext>
            </c:extLst>
          </c:dPt>
          <c:dPt>
            <c:idx val="7"/>
            <c:bubble3D val="0"/>
            <c:spPr>
              <a:solidFill>
                <a:schemeClr val="accent3"/>
              </a:solidFill>
              <a:ln w="19050">
                <a:solidFill>
                  <a:schemeClr val="lt1"/>
                </a:solidFill>
              </a:ln>
              <a:effectLst/>
            </c:spPr>
            <c:extLst>
              <c:ext xmlns:c16="http://schemas.microsoft.com/office/drawing/2014/chart" uri="{C3380CC4-5D6E-409C-BE32-E72D297353CC}">
                <c16:uniqueId val="{0000000F-7556-4C7A-B271-5B8545E8E733}"/>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1-7556-4C7A-B271-5B8545E8E733}"/>
              </c:ext>
            </c:extLst>
          </c:dPt>
          <c:dPt>
            <c:idx val="9"/>
            <c:bubble3D val="0"/>
            <c:spPr>
              <a:solidFill>
                <a:srgbClr val="0070C0"/>
              </a:solidFill>
              <a:ln w="19050">
                <a:solidFill>
                  <a:schemeClr val="lt1"/>
                </a:solidFill>
              </a:ln>
              <a:effectLst/>
            </c:spPr>
            <c:extLst>
              <c:ext xmlns:c16="http://schemas.microsoft.com/office/drawing/2014/chart" uri="{C3380CC4-5D6E-409C-BE32-E72D297353CC}">
                <c16:uniqueId val="{00000013-7556-4C7A-B271-5B8545E8E733}"/>
              </c:ext>
            </c:extLst>
          </c:dPt>
          <c:dLbls>
            <c:dLbl>
              <c:idx val="7"/>
              <c:layout>
                <c:manualLayout>
                  <c:x val="-8.4863402171178298E-2"/>
                  <c:y val="-6.968747332609839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56-4C7A-B271-5B8545E8E733}"/>
                </c:ext>
              </c:extLst>
            </c:dLbl>
            <c:dLbl>
              <c:idx val="8"/>
              <c:layout>
                <c:manualLayout>
                  <c:x val="-4.4145190443864703E-2"/>
                  <c:y val="-8.126684630554770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56-4C7A-B271-5B8545E8E733}"/>
                </c:ext>
              </c:extLst>
            </c:dLbl>
            <c:dLbl>
              <c:idx val="9"/>
              <c:layout>
                <c:manualLayout>
                  <c:x val="3.6354862718476801E-2"/>
                  <c:y val="-8.126684630554770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56-4C7A-B271-5B8545E8E7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Information Technology</c:v>
                </c:pt>
                <c:pt idx="1">
                  <c:v>Consumer Discretionary</c:v>
                </c:pt>
                <c:pt idx="2">
                  <c:v>Industrials</c:v>
                </c:pt>
                <c:pt idx="3">
                  <c:v>BFSI</c:v>
                </c:pt>
                <c:pt idx="4">
                  <c:v>Materials</c:v>
                </c:pt>
                <c:pt idx="5">
                  <c:v>Healthcare</c:v>
                </c:pt>
                <c:pt idx="6">
                  <c:v>Consumer Staples</c:v>
                </c:pt>
                <c:pt idx="7">
                  <c:v>Utilities</c:v>
                </c:pt>
                <c:pt idx="8">
                  <c:v>Energy</c:v>
                </c:pt>
                <c:pt idx="9">
                  <c:v>Telecom</c:v>
                </c:pt>
              </c:strCache>
            </c:strRef>
          </c:cat>
          <c:val>
            <c:numRef>
              <c:f>Sheet1!$B$2:$B$11</c:f>
              <c:numCache>
                <c:formatCode>0%</c:formatCode>
                <c:ptCount val="10"/>
                <c:pt idx="0">
                  <c:v>0.27</c:v>
                </c:pt>
                <c:pt idx="1">
                  <c:v>0.15</c:v>
                </c:pt>
                <c:pt idx="2">
                  <c:v>0.16</c:v>
                </c:pt>
                <c:pt idx="3">
                  <c:v>0.13</c:v>
                </c:pt>
                <c:pt idx="4">
                  <c:v>7.0000000000000007E-2</c:v>
                </c:pt>
                <c:pt idx="5">
                  <c:v>0.1</c:v>
                </c:pt>
                <c:pt idx="6">
                  <c:v>0.06</c:v>
                </c:pt>
                <c:pt idx="7">
                  <c:v>0.03</c:v>
                </c:pt>
                <c:pt idx="8">
                  <c:v>0.01</c:v>
                </c:pt>
                <c:pt idx="9">
                  <c:v>0.01</c:v>
                </c:pt>
              </c:numCache>
            </c:numRef>
          </c:val>
          <c:extLst>
            <c:ext xmlns:c16="http://schemas.microsoft.com/office/drawing/2014/chart" uri="{C3380CC4-5D6E-409C-BE32-E72D297353CC}">
              <c16:uniqueId val="{00000014-7556-4C7A-B271-5B8545E8E733}"/>
            </c:ext>
          </c:extLst>
        </c:ser>
        <c:dLbls>
          <c:showLegendKey val="0"/>
          <c:showVal val="1"/>
          <c:showCatName val="0"/>
          <c:showSerName val="0"/>
          <c:showPercent val="0"/>
          <c:showBubbleSize val="0"/>
          <c:showLeaderLines val="1"/>
        </c:dLbls>
        <c:firstSliceAng val="0"/>
        <c:holeSize val="5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013B4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13B4F"/>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Consumer Discretionary</c:v>
                </c:pt>
                <c:pt idx="1">
                  <c:v>Materials</c:v>
                </c:pt>
                <c:pt idx="2">
                  <c:v>Telecom</c:v>
                </c:pt>
                <c:pt idx="3">
                  <c:v>Information Technology</c:v>
                </c:pt>
                <c:pt idx="4">
                  <c:v>Energy</c:v>
                </c:pt>
                <c:pt idx="5">
                  <c:v>Consumer Staples</c:v>
                </c:pt>
                <c:pt idx="6">
                  <c:v>Industrials</c:v>
                </c:pt>
                <c:pt idx="7">
                  <c:v>Utilities</c:v>
                </c:pt>
                <c:pt idx="8">
                  <c:v>Healthcare</c:v>
                </c:pt>
                <c:pt idx="9">
                  <c:v>BFSI</c:v>
                </c:pt>
              </c:strCache>
            </c:strRef>
          </c:cat>
          <c:val>
            <c:numRef>
              <c:f>Sheet1!$B$2:$B$11</c:f>
              <c:numCache>
                <c:formatCode>General</c:formatCode>
                <c:ptCount val="10"/>
                <c:pt idx="0">
                  <c:v>19967</c:v>
                </c:pt>
                <c:pt idx="1">
                  <c:v>19648</c:v>
                </c:pt>
                <c:pt idx="2">
                  <c:v>7345</c:v>
                </c:pt>
                <c:pt idx="3">
                  <c:v>6292</c:v>
                </c:pt>
                <c:pt idx="4">
                  <c:v>5879</c:v>
                </c:pt>
                <c:pt idx="5">
                  <c:v>5463</c:v>
                </c:pt>
                <c:pt idx="6">
                  <c:v>4654</c:v>
                </c:pt>
                <c:pt idx="7">
                  <c:v>4290</c:v>
                </c:pt>
                <c:pt idx="8">
                  <c:v>3649</c:v>
                </c:pt>
                <c:pt idx="9">
                  <c:v>2997</c:v>
                </c:pt>
              </c:numCache>
            </c:numRef>
          </c:val>
          <c:extLst>
            <c:ext xmlns:c16="http://schemas.microsoft.com/office/drawing/2014/chart" uri="{C3380CC4-5D6E-409C-BE32-E72D297353CC}">
              <c16:uniqueId val="{00000000-B9E8-4723-ABA9-C72634ACB217}"/>
            </c:ext>
          </c:extLst>
        </c:ser>
        <c:ser>
          <c:idx val="1"/>
          <c:order val="1"/>
          <c:tx>
            <c:strRef>
              <c:f>Sheet1!$C$1</c:f>
              <c:strCache>
                <c:ptCount val="1"/>
                <c:pt idx="0">
                  <c:v>2017</c:v>
                </c:pt>
              </c:strCache>
            </c:strRef>
          </c:tx>
          <c:spPr>
            <a:solidFill>
              <a:srgbClr val="02A5E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2A5E2"/>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Consumer Discretionary</c:v>
                </c:pt>
                <c:pt idx="1">
                  <c:v>Materials</c:v>
                </c:pt>
                <c:pt idx="2">
                  <c:v>Telecom</c:v>
                </c:pt>
                <c:pt idx="3">
                  <c:v>Information Technology</c:v>
                </c:pt>
                <c:pt idx="4">
                  <c:v>Energy</c:v>
                </c:pt>
                <c:pt idx="5">
                  <c:v>Consumer Staples</c:v>
                </c:pt>
                <c:pt idx="6">
                  <c:v>Industrials</c:v>
                </c:pt>
                <c:pt idx="7">
                  <c:v>Utilities</c:v>
                </c:pt>
                <c:pt idx="8">
                  <c:v>Healthcare</c:v>
                </c:pt>
                <c:pt idx="9">
                  <c:v>BFSI</c:v>
                </c:pt>
              </c:strCache>
            </c:strRef>
          </c:cat>
          <c:val>
            <c:numRef>
              <c:f>Sheet1!$C$2:$C$11</c:f>
              <c:numCache>
                <c:formatCode>General</c:formatCode>
                <c:ptCount val="10"/>
                <c:pt idx="0">
                  <c:v>1351</c:v>
                </c:pt>
                <c:pt idx="1">
                  <c:v>1485</c:v>
                </c:pt>
                <c:pt idx="2">
                  <c:v>14558</c:v>
                </c:pt>
                <c:pt idx="3">
                  <c:v>5057</c:v>
                </c:pt>
                <c:pt idx="4">
                  <c:v>542</c:v>
                </c:pt>
                <c:pt idx="5">
                  <c:v>1026</c:v>
                </c:pt>
                <c:pt idx="6">
                  <c:v>1346</c:v>
                </c:pt>
                <c:pt idx="7">
                  <c:v>3805</c:v>
                </c:pt>
                <c:pt idx="8">
                  <c:v>1762</c:v>
                </c:pt>
                <c:pt idx="9">
                  <c:v>4591</c:v>
                </c:pt>
              </c:numCache>
            </c:numRef>
          </c:val>
          <c:extLst>
            <c:ext xmlns:c16="http://schemas.microsoft.com/office/drawing/2014/chart" uri="{C3380CC4-5D6E-409C-BE32-E72D297353CC}">
              <c16:uniqueId val="{00000001-B9E8-4723-ABA9-C72634ACB217}"/>
            </c:ext>
          </c:extLst>
        </c:ser>
        <c:dLbls>
          <c:showLegendKey val="0"/>
          <c:showVal val="0"/>
          <c:showCatName val="0"/>
          <c:showSerName val="0"/>
          <c:showPercent val="0"/>
          <c:showBubbleSize val="0"/>
        </c:dLbls>
        <c:gapWidth val="29"/>
        <c:axId val="2134444520"/>
        <c:axId val="2134448152"/>
      </c:barChart>
      <c:catAx>
        <c:axId val="2134444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he-IL"/>
          </a:p>
        </c:txPr>
        <c:crossAx val="2134448152"/>
        <c:crosses val="autoZero"/>
        <c:auto val="1"/>
        <c:lblAlgn val="ctr"/>
        <c:lblOffset val="100"/>
        <c:noMultiLvlLbl val="0"/>
      </c:catAx>
      <c:valAx>
        <c:axId val="2134448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he-IL"/>
          </a:p>
        </c:txPr>
        <c:crossAx val="213444452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rgbClr val="013B4F"/>
                </a:solidFill>
                <a:latin typeface="+mn-lt"/>
                <a:ea typeface="+mn-ea"/>
                <a:cs typeface="+mn-cs"/>
              </a:defRPr>
            </a:pPr>
            <a:endParaRPr lang="he-IL"/>
          </a:p>
        </c:txPr>
      </c:legendEntry>
      <c:legendEntry>
        <c:idx val="1"/>
        <c:txPr>
          <a:bodyPr rot="0" spcFirstLastPara="1" vertOverflow="ellipsis" vert="horz" wrap="square" anchor="ctr" anchorCtr="1"/>
          <a:lstStyle/>
          <a:p>
            <a:pPr>
              <a:defRPr sz="1000" b="0" i="0" u="none" strike="noStrike" kern="1200" baseline="0">
                <a:solidFill>
                  <a:srgbClr val="013B4F"/>
                </a:solidFill>
                <a:latin typeface="+mn-lt"/>
                <a:ea typeface="+mn-ea"/>
                <a:cs typeface="+mn-cs"/>
              </a:defRPr>
            </a:pPr>
            <a:endParaRPr lang="he-IL"/>
          </a:p>
        </c:txPr>
      </c:legendEntry>
      <c:layout>
        <c:manualLayout>
          <c:xMode val="edge"/>
          <c:yMode val="edge"/>
          <c:x val="0.325668663156917"/>
          <c:y val="0.907039860693308"/>
          <c:w val="0.34866238604890198"/>
          <c:h val="8.10746480599977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13B4F"/>
              </a:solidFill>
              <a:latin typeface="+mn-lt"/>
              <a:ea typeface="+mn-ea"/>
              <a:cs typeface="+mn-cs"/>
            </a:defRPr>
          </a:pPr>
          <a:endParaRPr lang="he-I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76732457652274E-2"/>
          <c:w val="0.489969084053751"/>
          <c:h val="0.49463622300927201"/>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E99-44CA-8606-CE15F5866D5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E99-44CA-8606-CE15F5866D5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E99-44CA-8606-CE15F5866D5B}"/>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9E99-44CA-8606-CE15F5866D5B}"/>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9E99-44CA-8606-CE15F5866D5B}"/>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9E99-44CA-8606-CE15F5866D5B}"/>
              </c:ext>
            </c:extLst>
          </c:dPt>
          <c:dPt>
            <c:idx val="6"/>
            <c:bubble3D val="0"/>
            <c:spPr>
              <a:solidFill>
                <a:schemeClr val="accent2"/>
              </a:solidFill>
              <a:ln w="19050">
                <a:solidFill>
                  <a:schemeClr val="lt1"/>
                </a:solidFill>
              </a:ln>
              <a:effectLst/>
            </c:spPr>
            <c:extLst>
              <c:ext xmlns:c16="http://schemas.microsoft.com/office/drawing/2014/chart" uri="{C3380CC4-5D6E-409C-BE32-E72D297353CC}">
                <c16:uniqueId val="{0000000D-9E99-44CA-8606-CE15F5866D5B}"/>
              </c:ext>
            </c:extLst>
          </c:dPt>
          <c:dPt>
            <c:idx val="7"/>
            <c:bubble3D val="0"/>
            <c:spPr>
              <a:solidFill>
                <a:schemeClr val="accent3"/>
              </a:solidFill>
              <a:ln w="19050">
                <a:solidFill>
                  <a:schemeClr val="lt1"/>
                </a:solidFill>
              </a:ln>
              <a:effectLst/>
            </c:spPr>
            <c:extLst>
              <c:ext xmlns:c16="http://schemas.microsoft.com/office/drawing/2014/chart" uri="{C3380CC4-5D6E-409C-BE32-E72D297353CC}">
                <c16:uniqueId val="{0000000F-9E99-44CA-8606-CE15F5866D5B}"/>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1-9E99-44CA-8606-CE15F5866D5B}"/>
              </c:ext>
            </c:extLst>
          </c:dPt>
          <c:dPt>
            <c:idx val="9"/>
            <c:bubble3D val="0"/>
            <c:spPr>
              <a:solidFill>
                <a:srgbClr val="0070C0"/>
              </a:solidFill>
              <a:ln w="19050">
                <a:solidFill>
                  <a:schemeClr val="lt1"/>
                </a:solidFill>
              </a:ln>
              <a:effectLst/>
            </c:spPr>
            <c:extLst>
              <c:ext xmlns:c16="http://schemas.microsoft.com/office/drawing/2014/chart" uri="{C3380CC4-5D6E-409C-BE32-E72D297353CC}">
                <c16:uniqueId val="{00000013-9E99-44CA-8606-CE15F5866D5B}"/>
              </c:ext>
            </c:extLst>
          </c:dPt>
          <c:dLbls>
            <c:dLbl>
              <c:idx val="7"/>
              <c:layout>
                <c:manualLayout>
                  <c:x val="-7.6761720337509803E-2"/>
                  <c:y val="-6.264062929170770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E99-44CA-8606-CE15F5866D5B}"/>
                </c:ext>
              </c:extLst>
            </c:dLbl>
            <c:dLbl>
              <c:idx val="8"/>
              <c:layout>
                <c:manualLayout>
                  <c:x val="-4.4145190443864703E-2"/>
                  <c:y val="-8.126684630554770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E99-44CA-8606-CE15F5866D5B}"/>
                </c:ext>
              </c:extLst>
            </c:dLbl>
            <c:dLbl>
              <c:idx val="9"/>
              <c:layout>
                <c:manualLayout>
                  <c:x val="3.6354862718476801E-2"/>
                  <c:y val="-8.126684630554770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E99-44CA-8606-CE15F5866D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Information Technology</c:v>
                </c:pt>
                <c:pt idx="1">
                  <c:v>Consumer Discretionary</c:v>
                </c:pt>
                <c:pt idx="2">
                  <c:v>Industrials</c:v>
                </c:pt>
                <c:pt idx="3">
                  <c:v>BFSI</c:v>
                </c:pt>
                <c:pt idx="4">
                  <c:v>Materials</c:v>
                </c:pt>
                <c:pt idx="5">
                  <c:v>Healthcare</c:v>
                </c:pt>
                <c:pt idx="6">
                  <c:v>Consumer Staples</c:v>
                </c:pt>
                <c:pt idx="7">
                  <c:v>Utilities</c:v>
                </c:pt>
                <c:pt idx="8">
                  <c:v>Energy</c:v>
                </c:pt>
                <c:pt idx="9">
                  <c:v>Telecom</c:v>
                </c:pt>
              </c:strCache>
            </c:strRef>
          </c:cat>
          <c:val>
            <c:numRef>
              <c:f>Sheet1!$B$2:$B$11</c:f>
              <c:numCache>
                <c:formatCode>0%</c:formatCode>
                <c:ptCount val="10"/>
                <c:pt idx="0">
                  <c:v>0.27</c:v>
                </c:pt>
                <c:pt idx="1">
                  <c:v>0.18</c:v>
                </c:pt>
                <c:pt idx="2">
                  <c:v>0.16</c:v>
                </c:pt>
                <c:pt idx="3">
                  <c:v>0.11</c:v>
                </c:pt>
                <c:pt idx="4">
                  <c:v>0.08</c:v>
                </c:pt>
                <c:pt idx="5">
                  <c:v>7.0000000000000007E-2</c:v>
                </c:pt>
                <c:pt idx="6">
                  <c:v>0.05</c:v>
                </c:pt>
                <c:pt idx="7">
                  <c:v>0.04</c:v>
                </c:pt>
                <c:pt idx="8">
                  <c:v>0.01</c:v>
                </c:pt>
                <c:pt idx="9">
                  <c:v>0.01</c:v>
                </c:pt>
              </c:numCache>
            </c:numRef>
          </c:val>
          <c:extLst>
            <c:ext xmlns:c16="http://schemas.microsoft.com/office/drawing/2014/chart" uri="{C3380CC4-5D6E-409C-BE32-E72D297353CC}">
              <c16:uniqueId val="{00000014-9E99-44CA-8606-CE15F5866D5B}"/>
            </c:ext>
          </c:extLst>
        </c:ser>
        <c:dLbls>
          <c:showLegendKey val="0"/>
          <c:showVal val="1"/>
          <c:showCatName val="0"/>
          <c:showSerName val="0"/>
          <c:showPercent val="0"/>
          <c:showBubbleSize val="0"/>
          <c:showLeaderLines val="1"/>
        </c:dLbls>
        <c:firstSliceAng val="0"/>
        <c:holeSize val="53"/>
      </c:doughnutChart>
      <c:spPr>
        <a:noFill/>
        <a:ln>
          <a:noFill/>
        </a:ln>
        <a:effectLst/>
      </c:spPr>
    </c:plotArea>
    <c:legend>
      <c:legendPos val="r"/>
      <c:layout>
        <c:manualLayout>
          <c:xMode val="edge"/>
          <c:yMode val="edge"/>
          <c:x val="0.52760398237205297"/>
          <c:y val="6.9852985187867006E-2"/>
          <c:w val="0.47239601762794697"/>
          <c:h val="0.438365498384386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he-I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Deal Value (USD Bn)</c:v>
                </c:pt>
              </c:strCache>
            </c:strRef>
          </c:tx>
          <c:spPr>
            <a:solidFill>
              <a:srgbClr val="DF8639"/>
            </a:solidFill>
            <a:ln>
              <a:noFill/>
            </a:ln>
            <a:effectLst/>
          </c:spPr>
          <c:invertIfNegative val="0"/>
          <c:dLbls>
            <c:dLbl>
              <c:idx val="1"/>
              <c:layout>
                <c:manualLayout>
                  <c:x val="-5.7457580923304194E-17"/>
                  <c:y val="0.104954768959451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2D-4437-B7FA-740AB961411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he-I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19</c:v>
                </c:pt>
                <c:pt idx="1">
                  <c:v>4</c:v>
                </c:pt>
                <c:pt idx="2">
                  <c:v>23</c:v>
                </c:pt>
              </c:numCache>
            </c:numRef>
          </c:val>
          <c:extLst>
            <c:ext xmlns:c16="http://schemas.microsoft.com/office/drawing/2014/chart" uri="{C3380CC4-5D6E-409C-BE32-E72D297353CC}">
              <c16:uniqueId val="{00000001-962D-4437-B7FA-740AB9614115}"/>
            </c:ext>
          </c:extLst>
        </c:ser>
        <c:dLbls>
          <c:showLegendKey val="0"/>
          <c:showVal val="0"/>
          <c:showCatName val="0"/>
          <c:showSerName val="0"/>
          <c:showPercent val="0"/>
          <c:showBubbleSize val="0"/>
        </c:dLbls>
        <c:gapWidth val="90"/>
        <c:overlap val="44"/>
        <c:axId val="2134419704"/>
        <c:axId val="2135808488"/>
      </c:barChart>
      <c:catAx>
        <c:axId val="2134419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he-IL"/>
          </a:p>
        </c:txPr>
        <c:crossAx val="2135808488"/>
        <c:crosses val="autoZero"/>
        <c:auto val="1"/>
        <c:lblAlgn val="ctr"/>
        <c:lblOffset val="100"/>
        <c:noMultiLvlLbl val="0"/>
      </c:catAx>
      <c:valAx>
        <c:axId val="2135808488"/>
        <c:scaling>
          <c:orientation val="minMax"/>
        </c:scaling>
        <c:delete val="1"/>
        <c:axPos val="l"/>
        <c:numFmt formatCode="General" sourceLinked="1"/>
        <c:majorTickMark val="out"/>
        <c:minorTickMark val="none"/>
        <c:tickLblPos val="nextTo"/>
        <c:crossAx val="2134419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XX</c:v>
                </c:pt>
              </c:strCache>
            </c:strRef>
          </c:tx>
          <c:dPt>
            <c:idx val="0"/>
            <c:bubble3D val="0"/>
            <c:spPr>
              <a:gradFill rotWithShape="1">
                <a:gsLst>
                  <a:gs pos="0">
                    <a:srgbClr val="DF8639"/>
                  </a:gs>
                  <a:gs pos="50000">
                    <a:srgbClr val="DF8639"/>
                  </a:gs>
                  <a:gs pos="100000">
                    <a:srgbClr val="DF8639"/>
                  </a:gs>
                </a:gsLst>
                <a:lin ang="5400000" scaled="0"/>
              </a:gradFill>
              <a:ln>
                <a:noFill/>
              </a:ln>
              <a:effectLst/>
            </c:spPr>
            <c:extLst>
              <c:ext xmlns:c16="http://schemas.microsoft.com/office/drawing/2014/chart" uri="{C3380CC4-5D6E-409C-BE32-E72D297353CC}">
                <c16:uniqueId val="{00000001-3149-4850-90A2-9B4D975285D1}"/>
              </c:ext>
            </c:extLst>
          </c:dPt>
          <c:dPt>
            <c:idx val="1"/>
            <c:bubble3D val="0"/>
            <c:spPr>
              <a:gradFill flip="none" rotWithShape="1">
                <a:gsLst>
                  <a:gs pos="0">
                    <a:schemeClr val="accent1">
                      <a:lumMod val="0"/>
                      <a:lumOff val="100000"/>
                    </a:schemeClr>
                  </a:gs>
                  <a:gs pos="35000">
                    <a:schemeClr val="accent1">
                      <a:lumMod val="0"/>
                      <a:lumOff val="100000"/>
                    </a:schemeClr>
                  </a:gs>
                  <a:gs pos="100000">
                    <a:schemeClr val="bg2"/>
                  </a:gs>
                </a:gsLst>
                <a:path path="circle">
                  <a:fillToRect l="50000" t="-80000" r="50000" b="180000"/>
                </a:path>
                <a:tileRect/>
              </a:gradFill>
              <a:ln>
                <a:noFill/>
              </a:ln>
              <a:effectLst/>
            </c:spPr>
            <c:extLst>
              <c:ext xmlns:c16="http://schemas.microsoft.com/office/drawing/2014/chart" uri="{C3380CC4-5D6E-409C-BE32-E72D297353CC}">
                <c16:uniqueId val="{00000003-3149-4850-90A2-9B4D975285D1}"/>
              </c:ext>
            </c:extLst>
          </c:dPt>
          <c:cat>
            <c:strRef>
              <c:f>Sheet1!$A$2:$A$3</c:f>
              <c:strCache>
                <c:ptCount val="2"/>
                <c:pt idx="0">
                  <c:v>First</c:v>
                </c:pt>
                <c:pt idx="1">
                  <c:v>Auto</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3149-4850-90A2-9B4D975285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99036436999901"/>
          <c:y val="0.53891710955463301"/>
          <c:w val="0.80454622404850995"/>
          <c:h val="0.45473624787411898"/>
        </c:manualLayout>
      </c:layout>
      <c:lineChart>
        <c:grouping val="standard"/>
        <c:varyColors val="0"/>
        <c:ser>
          <c:idx val="0"/>
          <c:order val="0"/>
          <c:tx>
            <c:strRef>
              <c:f>Sheet1!$B$1</c:f>
              <c:strCache>
                <c:ptCount val="1"/>
                <c:pt idx="0">
                  <c:v>Deal Volume</c:v>
                </c:pt>
              </c:strCache>
            </c:strRef>
          </c:tx>
          <c:spPr>
            <a:ln w="28575" cap="rnd">
              <a:solidFill>
                <a:srgbClr val="6C3B12"/>
              </a:solidFill>
              <a:round/>
            </a:ln>
            <a:effectLst/>
          </c:spPr>
          <c:marker>
            <c:symbol val="circle"/>
            <c:size val="5"/>
            <c:spPr>
              <a:solidFill>
                <a:srgbClr val="6C3B12"/>
              </a:solidFill>
              <a:ln w="9525">
                <a:solidFill>
                  <a:schemeClr val="bg1"/>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115</c:v>
                </c:pt>
                <c:pt idx="1">
                  <c:v>143</c:v>
                </c:pt>
                <c:pt idx="2">
                  <c:v>135</c:v>
                </c:pt>
              </c:numCache>
            </c:numRef>
          </c:val>
          <c:smooth val="0"/>
          <c:extLst>
            <c:ext xmlns:c16="http://schemas.microsoft.com/office/drawing/2014/chart" uri="{C3380CC4-5D6E-409C-BE32-E72D297353CC}">
              <c16:uniqueId val="{00000000-37D5-48BF-B8FF-19E46E10089D}"/>
            </c:ext>
          </c:extLst>
        </c:ser>
        <c:dLbls>
          <c:showLegendKey val="0"/>
          <c:showVal val="0"/>
          <c:showCatName val="0"/>
          <c:showSerName val="0"/>
          <c:showPercent val="0"/>
          <c:showBubbleSize val="0"/>
        </c:dLbls>
        <c:marker val="1"/>
        <c:smooth val="0"/>
        <c:axId val="2135907784"/>
        <c:axId val="2135910664"/>
      </c:lineChart>
      <c:catAx>
        <c:axId val="2135907784"/>
        <c:scaling>
          <c:orientation val="minMax"/>
        </c:scaling>
        <c:delete val="1"/>
        <c:axPos val="b"/>
        <c:numFmt formatCode="General" sourceLinked="1"/>
        <c:majorTickMark val="out"/>
        <c:minorTickMark val="none"/>
        <c:tickLblPos val="nextTo"/>
        <c:crossAx val="2135910664"/>
        <c:crosses val="autoZero"/>
        <c:auto val="1"/>
        <c:lblAlgn val="ctr"/>
        <c:lblOffset val="100"/>
        <c:noMultiLvlLbl val="0"/>
      </c:catAx>
      <c:valAx>
        <c:axId val="2135910664"/>
        <c:scaling>
          <c:orientation val="minMax"/>
        </c:scaling>
        <c:delete val="1"/>
        <c:axPos val="l"/>
        <c:numFmt formatCode="General" sourceLinked="1"/>
        <c:majorTickMark val="out"/>
        <c:minorTickMark val="none"/>
        <c:tickLblPos val="nextTo"/>
        <c:crossAx val="2135907784"/>
        <c:crosses val="autoZero"/>
        <c:crossBetween val="between"/>
      </c:valAx>
      <c:spPr>
        <a:noFill/>
        <a:ln>
          <a:noFill/>
        </a:ln>
        <a:effectLst/>
      </c:spPr>
    </c:plotArea>
    <c:legend>
      <c:legendPos val="t"/>
      <c:layout>
        <c:manualLayout>
          <c:xMode val="edge"/>
          <c:yMode val="edge"/>
          <c:x val="0.175490064947147"/>
          <c:y val="0"/>
          <c:w val="0.57380180434517603"/>
          <c:h val="0.1310280955269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XX</c:v>
                </c:pt>
              </c:strCache>
            </c:strRef>
          </c:tx>
          <c:dPt>
            <c:idx val="0"/>
            <c:bubble3D val="0"/>
            <c:spPr>
              <a:gradFill rotWithShape="1">
                <a:gsLst>
                  <a:gs pos="0">
                    <a:srgbClr val="01A3DD"/>
                  </a:gs>
                  <a:gs pos="50000">
                    <a:srgbClr val="01A3DD"/>
                  </a:gs>
                  <a:gs pos="100000">
                    <a:srgbClr val="01A3DD"/>
                  </a:gs>
                </a:gsLst>
                <a:lin ang="5400000" scaled="0"/>
              </a:gradFill>
              <a:ln>
                <a:noFill/>
              </a:ln>
              <a:effectLst/>
            </c:spPr>
            <c:extLst>
              <c:ext xmlns:c16="http://schemas.microsoft.com/office/drawing/2014/chart" uri="{C3380CC4-5D6E-409C-BE32-E72D297353CC}">
                <c16:uniqueId val="{00000001-A1EE-4260-8A6E-8F2EFFD2B30B}"/>
              </c:ext>
            </c:extLst>
          </c:dPt>
          <c:dPt>
            <c:idx val="1"/>
            <c:bubble3D val="0"/>
            <c:spPr>
              <a:gradFill flip="none" rotWithShape="1">
                <a:gsLst>
                  <a:gs pos="0">
                    <a:schemeClr val="accent1">
                      <a:lumMod val="0"/>
                      <a:lumOff val="100000"/>
                    </a:schemeClr>
                  </a:gs>
                  <a:gs pos="35000">
                    <a:schemeClr val="accent1">
                      <a:lumMod val="0"/>
                      <a:lumOff val="100000"/>
                    </a:schemeClr>
                  </a:gs>
                  <a:gs pos="100000">
                    <a:schemeClr val="bg2"/>
                  </a:gs>
                </a:gsLst>
                <a:path path="circle">
                  <a:fillToRect l="50000" t="-80000" r="50000" b="180000"/>
                </a:path>
                <a:tileRect/>
              </a:gradFill>
              <a:ln>
                <a:noFill/>
              </a:ln>
              <a:effectLst/>
            </c:spPr>
            <c:extLst>
              <c:ext xmlns:c16="http://schemas.microsoft.com/office/drawing/2014/chart" uri="{C3380CC4-5D6E-409C-BE32-E72D297353CC}">
                <c16:uniqueId val="{00000003-A1EE-4260-8A6E-8F2EFFD2B30B}"/>
              </c:ext>
            </c:extLst>
          </c:dPt>
          <c:cat>
            <c:strRef>
              <c:f>Sheet1!$A$2:$A$3</c:f>
              <c:strCache>
                <c:ptCount val="2"/>
                <c:pt idx="0">
                  <c:v>First</c:v>
                </c:pt>
                <c:pt idx="1">
                  <c:v>Auto</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A1EE-4260-8A6E-8F2EFFD2B30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Deal Volume</c:v>
                </c:pt>
              </c:strCache>
            </c:strRef>
          </c:tx>
          <c:spPr>
            <a:ln w="28575" cap="rnd">
              <a:solidFill>
                <a:srgbClr val="013B4F"/>
              </a:solidFill>
              <a:round/>
            </a:ln>
            <a:effectLst/>
          </c:spPr>
          <c:marker>
            <c:symbol val="circle"/>
            <c:size val="5"/>
            <c:spPr>
              <a:solidFill>
                <a:srgbClr val="013B4F"/>
              </a:solidFill>
              <a:ln w="9525">
                <a:solidFill>
                  <a:schemeClr val="bg1"/>
                </a:solidFill>
              </a:ln>
              <a:effectLst/>
            </c:spPr>
          </c:marker>
          <c:cat>
            <c:numRef>
              <c:f>Sheet1!$A$2:$A$4</c:f>
              <c:numCache>
                <c:formatCode>General</c:formatCode>
                <c:ptCount val="3"/>
                <c:pt idx="0">
                  <c:v>2016</c:v>
                </c:pt>
                <c:pt idx="1">
                  <c:v>2017</c:v>
                </c:pt>
                <c:pt idx="2">
                  <c:v>2018</c:v>
                </c:pt>
              </c:numCache>
            </c:numRef>
          </c:cat>
          <c:val>
            <c:numRef>
              <c:f>Sheet1!$B$2:$B$4</c:f>
              <c:numCache>
                <c:formatCode>General</c:formatCode>
                <c:ptCount val="3"/>
                <c:pt idx="0">
                  <c:v>117</c:v>
                </c:pt>
                <c:pt idx="1">
                  <c:v>119</c:v>
                </c:pt>
                <c:pt idx="2">
                  <c:v>120</c:v>
                </c:pt>
              </c:numCache>
            </c:numRef>
          </c:val>
          <c:smooth val="0"/>
          <c:extLst>
            <c:ext xmlns:c16="http://schemas.microsoft.com/office/drawing/2014/chart" uri="{C3380CC4-5D6E-409C-BE32-E72D297353CC}">
              <c16:uniqueId val="{00000000-38A8-413F-ADC3-A8F0F25CBCA7}"/>
            </c:ext>
          </c:extLst>
        </c:ser>
        <c:dLbls>
          <c:showLegendKey val="0"/>
          <c:showVal val="0"/>
          <c:showCatName val="0"/>
          <c:showSerName val="0"/>
          <c:showPercent val="0"/>
          <c:showBubbleSize val="0"/>
        </c:dLbls>
        <c:marker val="1"/>
        <c:smooth val="0"/>
        <c:axId val="2134925656"/>
        <c:axId val="2134923064"/>
      </c:lineChart>
      <c:catAx>
        <c:axId val="2134925656"/>
        <c:scaling>
          <c:orientation val="minMax"/>
        </c:scaling>
        <c:delete val="1"/>
        <c:axPos val="b"/>
        <c:numFmt formatCode="General" sourceLinked="1"/>
        <c:majorTickMark val="out"/>
        <c:minorTickMark val="none"/>
        <c:tickLblPos val="nextTo"/>
        <c:crossAx val="2134923064"/>
        <c:crosses val="autoZero"/>
        <c:auto val="1"/>
        <c:lblAlgn val="ctr"/>
        <c:lblOffset val="100"/>
        <c:noMultiLvlLbl val="0"/>
      </c:catAx>
      <c:valAx>
        <c:axId val="2134923064"/>
        <c:scaling>
          <c:orientation val="minMax"/>
          <c:min val="0"/>
        </c:scaling>
        <c:delete val="1"/>
        <c:axPos val="l"/>
        <c:numFmt formatCode="General" sourceLinked="1"/>
        <c:majorTickMark val="out"/>
        <c:minorTickMark val="none"/>
        <c:tickLblPos val="nextTo"/>
        <c:crossAx val="2134925656"/>
        <c:crosses val="autoZero"/>
        <c:crossBetween val="between"/>
      </c:valAx>
      <c:spPr>
        <a:noFill/>
        <a:ln>
          <a:noFill/>
        </a:ln>
        <a:effectLst/>
      </c:spPr>
    </c:plotArea>
    <c:legend>
      <c:legendPos val="t"/>
      <c:layout>
        <c:manualLayout>
          <c:xMode val="edge"/>
          <c:yMode val="edge"/>
          <c:x val="4.7458051590282997E-2"/>
          <c:y val="4.4819996855840302E-2"/>
          <c:w val="0.74260262722333903"/>
          <c:h val="0.1310280955269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DAD92-60C9-4476-AED1-19A120C9F1E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B1C7A325-B0EA-4E48-BD65-F8152F219131}">
      <dgm:prSet phldrT="[Text]" custT="1"/>
      <dgm:spPr>
        <a:solidFill>
          <a:srgbClr val="218F8B"/>
        </a:solidFill>
        <a:ln>
          <a:noFill/>
        </a:ln>
      </dgm:spPr>
      <dgm:t>
        <a:bodyPr/>
        <a:lstStyle/>
        <a:p>
          <a:pPr algn="ctr"/>
          <a:r>
            <a:rPr lang="en-US" sz="2800" smtClean="0">
              <a:latin typeface="Trebuchet MS" panose="020B0603020202020204" pitchFamily="34" charset="0"/>
            </a:rPr>
            <a:t>2</a:t>
          </a:r>
          <a:endParaRPr lang="en-US" sz="2800">
            <a:latin typeface="Trebuchet MS" panose="020B0603020202020204" pitchFamily="34" charset="0"/>
          </a:endParaRPr>
        </a:p>
      </dgm:t>
    </dgm:pt>
    <dgm:pt modelId="{C80BE0B6-58B0-4C52-A468-861B6537D805}" type="parTrans" cxnId="{EF101C09-1AFE-4BDE-B71B-5B08D5FDC7A8}">
      <dgm:prSet/>
      <dgm:spPr/>
      <dgm:t>
        <a:bodyPr/>
        <a:lstStyle/>
        <a:p>
          <a:endParaRPr lang="en-US" sz="1400"/>
        </a:p>
      </dgm:t>
    </dgm:pt>
    <dgm:pt modelId="{4895C5C9-1787-4DF8-9930-B3A8FBF2575B}" type="sibTrans" cxnId="{EF101C09-1AFE-4BDE-B71B-5B08D5FDC7A8}">
      <dgm:prSet custT="1"/>
      <dgm:spPr>
        <a:solidFill>
          <a:srgbClr val="ED1A3B"/>
        </a:solidFill>
        <a:ln>
          <a:noFill/>
        </a:ln>
      </dgm:spPr>
      <dgm:t>
        <a:bodyPr/>
        <a:lstStyle/>
        <a:p>
          <a:r>
            <a:rPr lang="en-US" sz="2800" smtClean="0">
              <a:latin typeface="Trebuchet MS" panose="020B0603020202020204" pitchFamily="34" charset="0"/>
            </a:rPr>
            <a:t>1</a:t>
          </a:r>
          <a:endParaRPr lang="en-US" sz="2800">
            <a:latin typeface="Trebuchet MS" panose="020B0603020202020204" pitchFamily="34" charset="0"/>
          </a:endParaRPr>
        </a:p>
      </dgm:t>
    </dgm:pt>
    <dgm:pt modelId="{D182153C-370E-4D6F-826D-FF9644F0BE7D}">
      <dgm:prSet phldrT="[Text]" custT="1"/>
      <dgm:spPr>
        <a:solidFill>
          <a:srgbClr val="01A3DD"/>
        </a:solidFill>
        <a:ln>
          <a:noFill/>
        </a:ln>
      </dgm:spPr>
      <dgm:t>
        <a:bodyPr/>
        <a:lstStyle/>
        <a:p>
          <a:r>
            <a:rPr lang="en-US" sz="2800" smtClean="0">
              <a:latin typeface="Trebuchet MS" panose="020B0603020202020204" pitchFamily="34" charset="0"/>
            </a:rPr>
            <a:t>3</a:t>
          </a:r>
          <a:endParaRPr lang="en-US" sz="2800">
            <a:latin typeface="Trebuchet MS" panose="020B0603020202020204" pitchFamily="34" charset="0"/>
          </a:endParaRPr>
        </a:p>
      </dgm:t>
    </dgm:pt>
    <dgm:pt modelId="{FCF87889-8564-48D0-928D-DB31F1A82D2D}" type="parTrans" cxnId="{D10BE8E3-FB24-4B10-96BB-531D4A8A8F15}">
      <dgm:prSet/>
      <dgm:spPr/>
      <dgm:t>
        <a:bodyPr/>
        <a:lstStyle/>
        <a:p>
          <a:endParaRPr lang="en-US" sz="1400"/>
        </a:p>
      </dgm:t>
    </dgm:pt>
    <dgm:pt modelId="{CAB98856-34E1-44A7-BFEA-0F002250BEE0}" type="sibTrans" cxnId="{D10BE8E3-FB24-4B10-96BB-531D4A8A8F15}">
      <dgm:prSet custT="1"/>
      <dgm:spPr>
        <a:solidFill>
          <a:srgbClr val="DF8639"/>
        </a:solidFill>
        <a:ln>
          <a:noFill/>
        </a:ln>
      </dgm:spPr>
      <dgm:t>
        <a:bodyPr/>
        <a:lstStyle/>
        <a:p>
          <a:r>
            <a:rPr lang="en-US" sz="2800" smtClean="0"/>
            <a:t>4</a:t>
          </a:r>
          <a:endParaRPr lang="en-US" sz="2800"/>
        </a:p>
      </dgm:t>
    </dgm:pt>
    <dgm:pt modelId="{7F0E5363-99A7-4776-B26F-E0EFD4E68359}">
      <dgm:prSet phldrT="[Text]" custT="1"/>
      <dgm:spPr>
        <a:solidFill>
          <a:srgbClr val="921137"/>
        </a:solidFill>
        <a:ln>
          <a:noFill/>
        </a:ln>
      </dgm:spPr>
      <dgm:t>
        <a:bodyPr/>
        <a:lstStyle/>
        <a:p>
          <a:r>
            <a:rPr lang="en-US" sz="2800" smtClean="0"/>
            <a:t>5</a:t>
          </a:r>
          <a:endParaRPr lang="en-US" sz="2800"/>
        </a:p>
      </dgm:t>
    </dgm:pt>
    <dgm:pt modelId="{4D58BF97-8A4C-46A6-B935-745FA17E6B66}" type="parTrans" cxnId="{BBDCE778-0FFF-4408-9FA5-BB9946CA5B87}">
      <dgm:prSet/>
      <dgm:spPr/>
      <dgm:t>
        <a:bodyPr/>
        <a:lstStyle/>
        <a:p>
          <a:endParaRPr lang="en-US" sz="1400"/>
        </a:p>
      </dgm:t>
    </dgm:pt>
    <dgm:pt modelId="{F1D8D5A4-57B2-43E0-9BFD-8DC9F86C9F01}" type="sibTrans" cxnId="{BBDCE778-0FFF-4408-9FA5-BB9946CA5B87}">
      <dgm:prSet custT="1"/>
      <dgm:spPr>
        <a:solidFill>
          <a:srgbClr val="404040"/>
        </a:solidFill>
        <a:ln>
          <a:noFill/>
        </a:ln>
      </dgm:spPr>
      <dgm:t>
        <a:bodyPr/>
        <a:lstStyle/>
        <a:p>
          <a:r>
            <a:rPr lang="en-US" sz="2800" smtClean="0"/>
            <a:t>6</a:t>
          </a:r>
          <a:endParaRPr lang="en-US" sz="2800"/>
        </a:p>
      </dgm:t>
    </dgm:pt>
    <dgm:pt modelId="{20734691-FDD1-4B35-BCE3-DE265CA1B93D}" type="pres">
      <dgm:prSet presAssocID="{DC1DAD92-60C9-4476-AED1-19A120C9F1E3}" presName="Name0" presStyleCnt="0">
        <dgm:presLayoutVars>
          <dgm:chMax/>
          <dgm:chPref/>
          <dgm:dir/>
          <dgm:animLvl val="lvl"/>
        </dgm:presLayoutVars>
      </dgm:prSet>
      <dgm:spPr/>
      <dgm:t>
        <a:bodyPr/>
        <a:lstStyle/>
        <a:p>
          <a:endParaRPr lang="en-US"/>
        </a:p>
      </dgm:t>
    </dgm:pt>
    <dgm:pt modelId="{5D4BF6B8-2C70-473B-89C3-83C0803B8394}" type="pres">
      <dgm:prSet presAssocID="{B1C7A325-B0EA-4E48-BD65-F8152F219131}" presName="composite" presStyleCnt="0"/>
      <dgm:spPr/>
    </dgm:pt>
    <dgm:pt modelId="{97A4002A-2492-4BEA-BEF4-236C0203706A}" type="pres">
      <dgm:prSet presAssocID="{B1C7A325-B0EA-4E48-BD65-F8152F219131}" presName="Parent1" presStyleLbl="node1" presStyleIdx="0" presStyleCnt="6">
        <dgm:presLayoutVars>
          <dgm:chMax val="1"/>
          <dgm:chPref val="1"/>
          <dgm:bulletEnabled val="1"/>
        </dgm:presLayoutVars>
      </dgm:prSet>
      <dgm:spPr/>
      <dgm:t>
        <a:bodyPr/>
        <a:lstStyle/>
        <a:p>
          <a:endParaRPr lang="en-US"/>
        </a:p>
      </dgm:t>
    </dgm:pt>
    <dgm:pt modelId="{2A782AA1-1B34-4099-A9FD-4E785F9975C0}" type="pres">
      <dgm:prSet presAssocID="{B1C7A325-B0EA-4E48-BD65-F8152F219131}" presName="Childtext1" presStyleLbl="revTx" presStyleIdx="0" presStyleCnt="3">
        <dgm:presLayoutVars>
          <dgm:chMax val="0"/>
          <dgm:chPref val="0"/>
          <dgm:bulletEnabled val="1"/>
        </dgm:presLayoutVars>
      </dgm:prSet>
      <dgm:spPr/>
      <dgm:t>
        <a:bodyPr/>
        <a:lstStyle/>
        <a:p>
          <a:endParaRPr lang="en-US"/>
        </a:p>
      </dgm:t>
    </dgm:pt>
    <dgm:pt modelId="{4A0D4097-DD38-4879-8852-D19E987B711E}" type="pres">
      <dgm:prSet presAssocID="{B1C7A325-B0EA-4E48-BD65-F8152F219131}" presName="BalanceSpacing" presStyleCnt="0"/>
      <dgm:spPr/>
    </dgm:pt>
    <dgm:pt modelId="{9AA24465-1D59-4D42-8271-BDD59FA9CD69}" type="pres">
      <dgm:prSet presAssocID="{B1C7A325-B0EA-4E48-BD65-F8152F219131}" presName="BalanceSpacing1" presStyleCnt="0"/>
      <dgm:spPr/>
    </dgm:pt>
    <dgm:pt modelId="{BFFA001B-8B56-47E8-8B02-CE54E04A97BC}" type="pres">
      <dgm:prSet presAssocID="{4895C5C9-1787-4DF8-9930-B3A8FBF2575B}" presName="Accent1Text" presStyleLbl="node1" presStyleIdx="1" presStyleCnt="6"/>
      <dgm:spPr/>
      <dgm:t>
        <a:bodyPr/>
        <a:lstStyle/>
        <a:p>
          <a:endParaRPr lang="en-US"/>
        </a:p>
      </dgm:t>
    </dgm:pt>
    <dgm:pt modelId="{60671D9A-6064-4D86-B2ED-779C7115D185}" type="pres">
      <dgm:prSet presAssocID="{4895C5C9-1787-4DF8-9930-B3A8FBF2575B}" presName="spaceBetweenRectangles" presStyleCnt="0"/>
      <dgm:spPr/>
    </dgm:pt>
    <dgm:pt modelId="{0709BF14-67FF-4364-8FC0-11DD7F23141B}" type="pres">
      <dgm:prSet presAssocID="{D182153C-370E-4D6F-826D-FF9644F0BE7D}" presName="composite" presStyleCnt="0"/>
      <dgm:spPr/>
    </dgm:pt>
    <dgm:pt modelId="{D7A745B9-8D5D-46ED-A64D-D13F5E865285}" type="pres">
      <dgm:prSet presAssocID="{D182153C-370E-4D6F-826D-FF9644F0BE7D}" presName="Parent1" presStyleLbl="node1" presStyleIdx="2" presStyleCnt="6">
        <dgm:presLayoutVars>
          <dgm:chMax val="1"/>
          <dgm:chPref val="1"/>
          <dgm:bulletEnabled val="1"/>
        </dgm:presLayoutVars>
      </dgm:prSet>
      <dgm:spPr/>
      <dgm:t>
        <a:bodyPr/>
        <a:lstStyle/>
        <a:p>
          <a:endParaRPr lang="en-US"/>
        </a:p>
      </dgm:t>
    </dgm:pt>
    <dgm:pt modelId="{4DBE2E9F-4542-4C2A-BAEA-425C01A01CC3}" type="pres">
      <dgm:prSet presAssocID="{D182153C-370E-4D6F-826D-FF9644F0BE7D}" presName="Childtext1" presStyleLbl="revTx" presStyleIdx="1" presStyleCnt="3">
        <dgm:presLayoutVars>
          <dgm:chMax val="0"/>
          <dgm:chPref val="0"/>
          <dgm:bulletEnabled val="1"/>
        </dgm:presLayoutVars>
      </dgm:prSet>
      <dgm:spPr/>
      <dgm:t>
        <a:bodyPr/>
        <a:lstStyle/>
        <a:p>
          <a:endParaRPr lang="en-US"/>
        </a:p>
      </dgm:t>
    </dgm:pt>
    <dgm:pt modelId="{DE895139-8711-413F-A230-B7BB13F08B27}" type="pres">
      <dgm:prSet presAssocID="{D182153C-370E-4D6F-826D-FF9644F0BE7D}" presName="BalanceSpacing" presStyleCnt="0"/>
      <dgm:spPr/>
    </dgm:pt>
    <dgm:pt modelId="{766DC7EF-CDA6-43B1-95F8-EC880E978F38}" type="pres">
      <dgm:prSet presAssocID="{D182153C-370E-4D6F-826D-FF9644F0BE7D}" presName="BalanceSpacing1" presStyleCnt="0"/>
      <dgm:spPr/>
    </dgm:pt>
    <dgm:pt modelId="{BFF5D066-C2BA-4A12-9091-85D77EDE9B31}" type="pres">
      <dgm:prSet presAssocID="{CAB98856-34E1-44A7-BFEA-0F002250BEE0}" presName="Accent1Text" presStyleLbl="node1" presStyleIdx="3" presStyleCnt="6" custLinFactNeighborX="0"/>
      <dgm:spPr/>
      <dgm:t>
        <a:bodyPr/>
        <a:lstStyle/>
        <a:p>
          <a:endParaRPr lang="en-US"/>
        </a:p>
      </dgm:t>
    </dgm:pt>
    <dgm:pt modelId="{D64557DA-8B15-42B2-8B2D-C8EEF5C8B744}" type="pres">
      <dgm:prSet presAssocID="{CAB98856-34E1-44A7-BFEA-0F002250BEE0}" presName="spaceBetweenRectangles" presStyleCnt="0"/>
      <dgm:spPr/>
    </dgm:pt>
    <dgm:pt modelId="{D16582F3-9C7C-4EAC-8399-F62C9157A28C}" type="pres">
      <dgm:prSet presAssocID="{7F0E5363-99A7-4776-B26F-E0EFD4E68359}" presName="composite" presStyleCnt="0"/>
      <dgm:spPr/>
    </dgm:pt>
    <dgm:pt modelId="{D6D6AECD-0EBC-4BD6-A0F2-5D668A8215A9}" type="pres">
      <dgm:prSet presAssocID="{7F0E5363-99A7-4776-B26F-E0EFD4E68359}" presName="Parent1" presStyleLbl="node1" presStyleIdx="4" presStyleCnt="6">
        <dgm:presLayoutVars>
          <dgm:chMax val="1"/>
          <dgm:chPref val="1"/>
          <dgm:bulletEnabled val="1"/>
        </dgm:presLayoutVars>
      </dgm:prSet>
      <dgm:spPr/>
      <dgm:t>
        <a:bodyPr/>
        <a:lstStyle/>
        <a:p>
          <a:endParaRPr lang="en-US"/>
        </a:p>
      </dgm:t>
    </dgm:pt>
    <dgm:pt modelId="{A7B5C778-84C0-47B0-BB9C-210B5DBC3DD4}" type="pres">
      <dgm:prSet presAssocID="{7F0E5363-99A7-4776-B26F-E0EFD4E68359}" presName="Childtext1" presStyleLbl="revTx" presStyleIdx="2" presStyleCnt="3">
        <dgm:presLayoutVars>
          <dgm:chMax val="0"/>
          <dgm:chPref val="0"/>
          <dgm:bulletEnabled val="1"/>
        </dgm:presLayoutVars>
      </dgm:prSet>
      <dgm:spPr/>
      <dgm:t>
        <a:bodyPr/>
        <a:lstStyle/>
        <a:p>
          <a:endParaRPr lang="en-US"/>
        </a:p>
      </dgm:t>
    </dgm:pt>
    <dgm:pt modelId="{B4484348-497E-40A2-9535-BC12245B6E8D}" type="pres">
      <dgm:prSet presAssocID="{7F0E5363-99A7-4776-B26F-E0EFD4E68359}" presName="BalanceSpacing" presStyleCnt="0"/>
      <dgm:spPr/>
    </dgm:pt>
    <dgm:pt modelId="{6140712E-77D4-4255-85EF-FFF8D38B9A5C}" type="pres">
      <dgm:prSet presAssocID="{7F0E5363-99A7-4776-B26F-E0EFD4E68359}" presName="BalanceSpacing1" presStyleCnt="0"/>
      <dgm:spPr/>
    </dgm:pt>
    <dgm:pt modelId="{6B10F3A4-3AE9-42AD-B330-DAC81416CC4B}" type="pres">
      <dgm:prSet presAssocID="{F1D8D5A4-57B2-43E0-9BFD-8DC9F86C9F01}" presName="Accent1Text" presStyleLbl="node1" presStyleIdx="5" presStyleCnt="6"/>
      <dgm:spPr/>
      <dgm:t>
        <a:bodyPr/>
        <a:lstStyle/>
        <a:p>
          <a:endParaRPr lang="en-US"/>
        </a:p>
      </dgm:t>
    </dgm:pt>
  </dgm:ptLst>
  <dgm:cxnLst>
    <dgm:cxn modelId="{1FB4DAB4-87BB-4D3D-9A78-9270A6AC2F72}" type="presOf" srcId="{D182153C-370E-4D6F-826D-FF9644F0BE7D}" destId="{D7A745B9-8D5D-46ED-A64D-D13F5E865285}" srcOrd="0" destOrd="0" presId="urn:microsoft.com/office/officeart/2008/layout/AlternatingHexagons"/>
    <dgm:cxn modelId="{384BC573-20D8-467C-82D8-DF9D037CC380}" type="presOf" srcId="{CAB98856-34E1-44A7-BFEA-0F002250BEE0}" destId="{BFF5D066-C2BA-4A12-9091-85D77EDE9B31}" srcOrd="0" destOrd="0" presId="urn:microsoft.com/office/officeart/2008/layout/AlternatingHexagons"/>
    <dgm:cxn modelId="{BE467E9B-7706-46FA-96C3-EBA166C87025}" type="presOf" srcId="{4895C5C9-1787-4DF8-9930-B3A8FBF2575B}" destId="{BFFA001B-8B56-47E8-8B02-CE54E04A97BC}" srcOrd="0" destOrd="0" presId="urn:microsoft.com/office/officeart/2008/layout/AlternatingHexagons"/>
    <dgm:cxn modelId="{BBDCE778-0FFF-4408-9FA5-BB9946CA5B87}" srcId="{DC1DAD92-60C9-4476-AED1-19A120C9F1E3}" destId="{7F0E5363-99A7-4776-B26F-E0EFD4E68359}" srcOrd="2" destOrd="0" parTransId="{4D58BF97-8A4C-46A6-B935-745FA17E6B66}" sibTransId="{F1D8D5A4-57B2-43E0-9BFD-8DC9F86C9F01}"/>
    <dgm:cxn modelId="{62A0C075-8B8C-43F2-B4AA-9D7CF3ADE367}" type="presOf" srcId="{7F0E5363-99A7-4776-B26F-E0EFD4E68359}" destId="{D6D6AECD-0EBC-4BD6-A0F2-5D668A8215A9}" srcOrd="0" destOrd="0" presId="urn:microsoft.com/office/officeart/2008/layout/AlternatingHexagons"/>
    <dgm:cxn modelId="{E50A7A56-8EAF-4B0F-9D50-FFCB7EE8BDAD}" type="presOf" srcId="{B1C7A325-B0EA-4E48-BD65-F8152F219131}" destId="{97A4002A-2492-4BEA-BEF4-236C0203706A}" srcOrd="0" destOrd="0" presId="urn:microsoft.com/office/officeart/2008/layout/AlternatingHexagons"/>
    <dgm:cxn modelId="{72E89EC8-AB04-431F-8F94-20F68F993216}" type="presOf" srcId="{DC1DAD92-60C9-4476-AED1-19A120C9F1E3}" destId="{20734691-FDD1-4B35-BCE3-DE265CA1B93D}" srcOrd="0" destOrd="0" presId="urn:microsoft.com/office/officeart/2008/layout/AlternatingHexagons"/>
    <dgm:cxn modelId="{EF101C09-1AFE-4BDE-B71B-5B08D5FDC7A8}" srcId="{DC1DAD92-60C9-4476-AED1-19A120C9F1E3}" destId="{B1C7A325-B0EA-4E48-BD65-F8152F219131}" srcOrd="0" destOrd="0" parTransId="{C80BE0B6-58B0-4C52-A468-861B6537D805}" sibTransId="{4895C5C9-1787-4DF8-9930-B3A8FBF2575B}"/>
    <dgm:cxn modelId="{A708CBDD-CE80-46C9-A4F2-05204F876334}" type="presOf" srcId="{F1D8D5A4-57B2-43E0-9BFD-8DC9F86C9F01}" destId="{6B10F3A4-3AE9-42AD-B330-DAC81416CC4B}" srcOrd="0" destOrd="0" presId="urn:microsoft.com/office/officeart/2008/layout/AlternatingHexagons"/>
    <dgm:cxn modelId="{D10BE8E3-FB24-4B10-96BB-531D4A8A8F15}" srcId="{DC1DAD92-60C9-4476-AED1-19A120C9F1E3}" destId="{D182153C-370E-4D6F-826D-FF9644F0BE7D}" srcOrd="1" destOrd="0" parTransId="{FCF87889-8564-48D0-928D-DB31F1A82D2D}" sibTransId="{CAB98856-34E1-44A7-BFEA-0F002250BEE0}"/>
    <dgm:cxn modelId="{8BB6670B-D3EA-4FFB-BC22-7768F5A8807A}" type="presParOf" srcId="{20734691-FDD1-4B35-BCE3-DE265CA1B93D}" destId="{5D4BF6B8-2C70-473B-89C3-83C0803B8394}" srcOrd="0" destOrd="0" presId="urn:microsoft.com/office/officeart/2008/layout/AlternatingHexagons"/>
    <dgm:cxn modelId="{4CEC4BBB-8CC7-4848-8AB9-9CCE8C52EC34}" type="presParOf" srcId="{5D4BF6B8-2C70-473B-89C3-83C0803B8394}" destId="{97A4002A-2492-4BEA-BEF4-236C0203706A}" srcOrd="0" destOrd="0" presId="urn:microsoft.com/office/officeart/2008/layout/AlternatingHexagons"/>
    <dgm:cxn modelId="{BA4FDAAB-8C90-473F-AA65-E4EE48AB947C}" type="presParOf" srcId="{5D4BF6B8-2C70-473B-89C3-83C0803B8394}" destId="{2A782AA1-1B34-4099-A9FD-4E785F9975C0}" srcOrd="1" destOrd="0" presId="urn:microsoft.com/office/officeart/2008/layout/AlternatingHexagons"/>
    <dgm:cxn modelId="{B46F8D17-FC8D-48BD-AB43-4552760EF863}" type="presParOf" srcId="{5D4BF6B8-2C70-473B-89C3-83C0803B8394}" destId="{4A0D4097-DD38-4879-8852-D19E987B711E}" srcOrd="2" destOrd="0" presId="urn:microsoft.com/office/officeart/2008/layout/AlternatingHexagons"/>
    <dgm:cxn modelId="{EBC2A387-9AB3-4CB2-98A9-9C06D057F598}" type="presParOf" srcId="{5D4BF6B8-2C70-473B-89C3-83C0803B8394}" destId="{9AA24465-1D59-4D42-8271-BDD59FA9CD69}" srcOrd="3" destOrd="0" presId="urn:microsoft.com/office/officeart/2008/layout/AlternatingHexagons"/>
    <dgm:cxn modelId="{F90C0F3D-65CE-4438-9DAE-7722599E2297}" type="presParOf" srcId="{5D4BF6B8-2C70-473B-89C3-83C0803B8394}" destId="{BFFA001B-8B56-47E8-8B02-CE54E04A97BC}" srcOrd="4" destOrd="0" presId="urn:microsoft.com/office/officeart/2008/layout/AlternatingHexagons"/>
    <dgm:cxn modelId="{BBFAEA91-2112-4F66-9B61-4821CAB647A4}" type="presParOf" srcId="{20734691-FDD1-4B35-BCE3-DE265CA1B93D}" destId="{60671D9A-6064-4D86-B2ED-779C7115D185}" srcOrd="1" destOrd="0" presId="urn:microsoft.com/office/officeart/2008/layout/AlternatingHexagons"/>
    <dgm:cxn modelId="{3D2251C8-E371-4D64-8143-4741E229AC88}" type="presParOf" srcId="{20734691-FDD1-4B35-BCE3-DE265CA1B93D}" destId="{0709BF14-67FF-4364-8FC0-11DD7F23141B}" srcOrd="2" destOrd="0" presId="urn:microsoft.com/office/officeart/2008/layout/AlternatingHexagons"/>
    <dgm:cxn modelId="{18EF9651-CD0D-48B9-BBE6-68367719751E}" type="presParOf" srcId="{0709BF14-67FF-4364-8FC0-11DD7F23141B}" destId="{D7A745B9-8D5D-46ED-A64D-D13F5E865285}" srcOrd="0" destOrd="0" presId="urn:microsoft.com/office/officeart/2008/layout/AlternatingHexagons"/>
    <dgm:cxn modelId="{57544782-F5FE-4C4C-BC66-63A31EE57A15}" type="presParOf" srcId="{0709BF14-67FF-4364-8FC0-11DD7F23141B}" destId="{4DBE2E9F-4542-4C2A-BAEA-425C01A01CC3}" srcOrd="1" destOrd="0" presId="urn:microsoft.com/office/officeart/2008/layout/AlternatingHexagons"/>
    <dgm:cxn modelId="{B9C03988-03F4-4BBC-AA6E-01712A225E3D}" type="presParOf" srcId="{0709BF14-67FF-4364-8FC0-11DD7F23141B}" destId="{DE895139-8711-413F-A230-B7BB13F08B27}" srcOrd="2" destOrd="0" presId="urn:microsoft.com/office/officeart/2008/layout/AlternatingHexagons"/>
    <dgm:cxn modelId="{3DE77DD0-9A1D-4567-9862-FC1EE3CBF56C}" type="presParOf" srcId="{0709BF14-67FF-4364-8FC0-11DD7F23141B}" destId="{766DC7EF-CDA6-43B1-95F8-EC880E978F38}" srcOrd="3" destOrd="0" presId="urn:microsoft.com/office/officeart/2008/layout/AlternatingHexagons"/>
    <dgm:cxn modelId="{DEDDC1DE-7DC6-45E8-AE5F-DF94DE0282CD}" type="presParOf" srcId="{0709BF14-67FF-4364-8FC0-11DD7F23141B}" destId="{BFF5D066-C2BA-4A12-9091-85D77EDE9B31}" srcOrd="4" destOrd="0" presId="urn:microsoft.com/office/officeart/2008/layout/AlternatingHexagons"/>
    <dgm:cxn modelId="{C3D559D0-2ACF-4649-882B-4551A4BCA839}" type="presParOf" srcId="{20734691-FDD1-4B35-BCE3-DE265CA1B93D}" destId="{D64557DA-8B15-42B2-8B2D-C8EEF5C8B744}" srcOrd="3" destOrd="0" presId="urn:microsoft.com/office/officeart/2008/layout/AlternatingHexagons"/>
    <dgm:cxn modelId="{97F2EA38-04FC-486D-A1A3-59A149A5B826}" type="presParOf" srcId="{20734691-FDD1-4B35-BCE3-DE265CA1B93D}" destId="{D16582F3-9C7C-4EAC-8399-F62C9157A28C}" srcOrd="4" destOrd="0" presId="urn:microsoft.com/office/officeart/2008/layout/AlternatingHexagons"/>
    <dgm:cxn modelId="{E9818530-95E2-4D51-869D-3256A5E59EC6}" type="presParOf" srcId="{D16582F3-9C7C-4EAC-8399-F62C9157A28C}" destId="{D6D6AECD-0EBC-4BD6-A0F2-5D668A8215A9}" srcOrd="0" destOrd="0" presId="urn:microsoft.com/office/officeart/2008/layout/AlternatingHexagons"/>
    <dgm:cxn modelId="{11AD0718-2E62-4C61-B7DC-D442372D77BF}" type="presParOf" srcId="{D16582F3-9C7C-4EAC-8399-F62C9157A28C}" destId="{A7B5C778-84C0-47B0-BB9C-210B5DBC3DD4}" srcOrd="1" destOrd="0" presId="urn:microsoft.com/office/officeart/2008/layout/AlternatingHexagons"/>
    <dgm:cxn modelId="{A786026D-90EB-4A5E-B1EB-C8BA2D1490C4}" type="presParOf" srcId="{D16582F3-9C7C-4EAC-8399-F62C9157A28C}" destId="{B4484348-497E-40A2-9535-BC12245B6E8D}" srcOrd="2" destOrd="0" presId="urn:microsoft.com/office/officeart/2008/layout/AlternatingHexagons"/>
    <dgm:cxn modelId="{0C0871CD-1FDE-41D1-B647-C02CC2DBDD69}" type="presParOf" srcId="{D16582F3-9C7C-4EAC-8399-F62C9157A28C}" destId="{6140712E-77D4-4255-85EF-FFF8D38B9A5C}" srcOrd="3" destOrd="0" presId="urn:microsoft.com/office/officeart/2008/layout/AlternatingHexagons"/>
    <dgm:cxn modelId="{5BF7DED1-5E19-4A02-A65C-1A795CE61CE4}" type="presParOf" srcId="{D16582F3-9C7C-4EAC-8399-F62C9157A28C}" destId="{6B10F3A4-3AE9-42AD-B330-DAC81416CC4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4002A-2492-4BEA-BEF4-236C0203706A}">
      <dsp:nvSpPr>
        <dsp:cNvPr id="0" name=""/>
        <dsp:cNvSpPr/>
      </dsp:nvSpPr>
      <dsp:spPr>
        <a:xfrm rot="5400000">
          <a:off x="2151174" y="80147"/>
          <a:ext cx="1232149" cy="1071970"/>
        </a:xfrm>
        <a:prstGeom prst="hexagon">
          <a:avLst>
            <a:gd name="adj" fmla="val 25000"/>
            <a:gd name="vf" fmla="val 115470"/>
          </a:avLst>
        </a:prstGeom>
        <a:solidFill>
          <a:srgbClr val="218F8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latin typeface="Trebuchet MS" panose="020B0603020202020204" pitchFamily="34" charset="0"/>
            </a:rPr>
            <a:t>2</a:t>
          </a:r>
          <a:endParaRPr lang="en-US" sz="2800" kern="1200">
            <a:latin typeface="Trebuchet MS" panose="020B0603020202020204" pitchFamily="34" charset="0"/>
          </a:endParaRPr>
        </a:p>
      </dsp:txBody>
      <dsp:txXfrm rot="-5400000">
        <a:off x="2398312" y="192068"/>
        <a:ext cx="737872" cy="848129"/>
      </dsp:txXfrm>
    </dsp:sp>
    <dsp:sp modelId="{2A782AA1-1B34-4099-A9FD-4E785F9975C0}">
      <dsp:nvSpPr>
        <dsp:cNvPr id="0" name=""/>
        <dsp:cNvSpPr/>
      </dsp:nvSpPr>
      <dsp:spPr>
        <a:xfrm>
          <a:off x="3335762" y="246488"/>
          <a:ext cx="1375078" cy="739289"/>
        </a:xfrm>
        <a:prstGeom prst="rect">
          <a:avLst/>
        </a:prstGeom>
        <a:noFill/>
        <a:ln>
          <a:noFill/>
        </a:ln>
        <a:effectLst/>
      </dsp:spPr>
      <dsp:style>
        <a:lnRef idx="0">
          <a:scrgbClr r="0" g="0" b="0"/>
        </a:lnRef>
        <a:fillRef idx="0">
          <a:scrgbClr r="0" g="0" b="0"/>
        </a:fillRef>
        <a:effectRef idx="0">
          <a:scrgbClr r="0" g="0" b="0"/>
        </a:effectRef>
        <a:fontRef idx="minor"/>
      </dsp:style>
    </dsp:sp>
    <dsp:sp modelId="{BFFA001B-8B56-47E8-8B02-CE54E04A97BC}">
      <dsp:nvSpPr>
        <dsp:cNvPr id="0" name=""/>
        <dsp:cNvSpPr/>
      </dsp:nvSpPr>
      <dsp:spPr>
        <a:xfrm rot="5400000">
          <a:off x="993446" y="80147"/>
          <a:ext cx="1232149" cy="1071970"/>
        </a:xfrm>
        <a:prstGeom prst="hexagon">
          <a:avLst>
            <a:gd name="adj" fmla="val 25000"/>
            <a:gd name="vf" fmla="val 115470"/>
          </a:avLst>
        </a:prstGeom>
        <a:solidFill>
          <a:srgbClr val="ED1A3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smtClean="0">
              <a:latin typeface="Trebuchet MS" panose="020B0603020202020204" pitchFamily="34" charset="0"/>
            </a:rPr>
            <a:t>1</a:t>
          </a:r>
          <a:endParaRPr lang="en-US" sz="2800" kern="1200">
            <a:latin typeface="Trebuchet MS" panose="020B0603020202020204" pitchFamily="34" charset="0"/>
          </a:endParaRPr>
        </a:p>
      </dsp:txBody>
      <dsp:txXfrm rot="-5400000">
        <a:off x="1240584" y="192068"/>
        <a:ext cx="737872" cy="848129"/>
      </dsp:txXfrm>
    </dsp:sp>
    <dsp:sp modelId="{D7A745B9-8D5D-46ED-A64D-D13F5E865285}">
      <dsp:nvSpPr>
        <dsp:cNvPr id="0" name=""/>
        <dsp:cNvSpPr/>
      </dsp:nvSpPr>
      <dsp:spPr>
        <a:xfrm rot="5400000">
          <a:off x="1570092" y="1125996"/>
          <a:ext cx="1232149" cy="1071970"/>
        </a:xfrm>
        <a:prstGeom prst="hexagon">
          <a:avLst>
            <a:gd name="adj" fmla="val 25000"/>
            <a:gd name="vf" fmla="val 115470"/>
          </a:avLst>
        </a:prstGeom>
        <a:solidFill>
          <a:srgbClr val="01A3D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latin typeface="Trebuchet MS" panose="020B0603020202020204" pitchFamily="34" charset="0"/>
            </a:rPr>
            <a:t>3</a:t>
          </a:r>
          <a:endParaRPr lang="en-US" sz="2800" kern="1200">
            <a:latin typeface="Trebuchet MS" panose="020B0603020202020204" pitchFamily="34" charset="0"/>
          </a:endParaRPr>
        </a:p>
      </dsp:txBody>
      <dsp:txXfrm rot="-5400000">
        <a:off x="1817230" y="1237917"/>
        <a:ext cx="737872" cy="848129"/>
      </dsp:txXfrm>
    </dsp:sp>
    <dsp:sp modelId="{4DBE2E9F-4542-4C2A-BAEA-425C01A01CC3}">
      <dsp:nvSpPr>
        <dsp:cNvPr id="0" name=""/>
        <dsp:cNvSpPr/>
      </dsp:nvSpPr>
      <dsp:spPr>
        <a:xfrm>
          <a:off x="275103" y="1292336"/>
          <a:ext cx="1330721" cy="739289"/>
        </a:xfrm>
        <a:prstGeom prst="rect">
          <a:avLst/>
        </a:prstGeom>
        <a:noFill/>
        <a:ln>
          <a:noFill/>
        </a:ln>
        <a:effectLst/>
      </dsp:spPr>
      <dsp:style>
        <a:lnRef idx="0">
          <a:scrgbClr r="0" g="0" b="0"/>
        </a:lnRef>
        <a:fillRef idx="0">
          <a:scrgbClr r="0" g="0" b="0"/>
        </a:fillRef>
        <a:effectRef idx="0">
          <a:scrgbClr r="0" g="0" b="0"/>
        </a:effectRef>
        <a:fontRef idx="minor"/>
      </dsp:style>
    </dsp:sp>
    <dsp:sp modelId="{BFF5D066-C2BA-4A12-9091-85D77EDE9B31}">
      <dsp:nvSpPr>
        <dsp:cNvPr id="0" name=""/>
        <dsp:cNvSpPr/>
      </dsp:nvSpPr>
      <dsp:spPr>
        <a:xfrm rot="5400000">
          <a:off x="2727820" y="1125996"/>
          <a:ext cx="1232149" cy="1071970"/>
        </a:xfrm>
        <a:prstGeom prst="hexagon">
          <a:avLst>
            <a:gd name="adj" fmla="val 25000"/>
            <a:gd name="vf" fmla="val 115470"/>
          </a:avLst>
        </a:prstGeom>
        <a:solidFill>
          <a:srgbClr val="DF863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smtClean="0"/>
            <a:t>4</a:t>
          </a:r>
          <a:endParaRPr lang="en-US" sz="2800" kern="1200"/>
        </a:p>
      </dsp:txBody>
      <dsp:txXfrm rot="-5400000">
        <a:off x="2974958" y="1237917"/>
        <a:ext cx="737872" cy="848129"/>
      </dsp:txXfrm>
    </dsp:sp>
    <dsp:sp modelId="{D6D6AECD-0EBC-4BD6-A0F2-5D668A8215A9}">
      <dsp:nvSpPr>
        <dsp:cNvPr id="0" name=""/>
        <dsp:cNvSpPr/>
      </dsp:nvSpPr>
      <dsp:spPr>
        <a:xfrm rot="5400000">
          <a:off x="2151174" y="2171844"/>
          <a:ext cx="1232149" cy="1071970"/>
        </a:xfrm>
        <a:prstGeom prst="hexagon">
          <a:avLst>
            <a:gd name="adj" fmla="val 25000"/>
            <a:gd name="vf" fmla="val 115470"/>
          </a:avLst>
        </a:prstGeom>
        <a:solidFill>
          <a:srgbClr val="92113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5</a:t>
          </a:r>
          <a:endParaRPr lang="en-US" sz="2800" kern="1200"/>
        </a:p>
      </dsp:txBody>
      <dsp:txXfrm rot="-5400000">
        <a:off x="2398312" y="2283765"/>
        <a:ext cx="737872" cy="848129"/>
      </dsp:txXfrm>
    </dsp:sp>
    <dsp:sp modelId="{A7B5C778-84C0-47B0-BB9C-210B5DBC3DD4}">
      <dsp:nvSpPr>
        <dsp:cNvPr id="0" name=""/>
        <dsp:cNvSpPr/>
      </dsp:nvSpPr>
      <dsp:spPr>
        <a:xfrm>
          <a:off x="3335762" y="2338185"/>
          <a:ext cx="1375078" cy="739289"/>
        </a:xfrm>
        <a:prstGeom prst="rect">
          <a:avLst/>
        </a:prstGeom>
        <a:noFill/>
        <a:ln>
          <a:noFill/>
        </a:ln>
        <a:effectLst/>
      </dsp:spPr>
      <dsp:style>
        <a:lnRef idx="0">
          <a:scrgbClr r="0" g="0" b="0"/>
        </a:lnRef>
        <a:fillRef idx="0">
          <a:scrgbClr r="0" g="0" b="0"/>
        </a:fillRef>
        <a:effectRef idx="0">
          <a:scrgbClr r="0" g="0" b="0"/>
        </a:effectRef>
        <a:fontRef idx="minor"/>
      </dsp:style>
    </dsp:sp>
    <dsp:sp modelId="{6B10F3A4-3AE9-42AD-B330-DAC81416CC4B}">
      <dsp:nvSpPr>
        <dsp:cNvPr id="0" name=""/>
        <dsp:cNvSpPr/>
      </dsp:nvSpPr>
      <dsp:spPr>
        <a:xfrm rot="5400000">
          <a:off x="993446" y="2171844"/>
          <a:ext cx="1232149" cy="1071970"/>
        </a:xfrm>
        <a:prstGeom prst="hexagon">
          <a:avLst>
            <a:gd name="adj" fmla="val 25000"/>
            <a:gd name="vf" fmla="val 115470"/>
          </a:avLst>
        </a:prstGeom>
        <a:solidFill>
          <a:srgbClr val="40404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smtClean="0"/>
            <a:t>6</a:t>
          </a:r>
          <a:endParaRPr lang="en-US" sz="2800" kern="1200"/>
        </a:p>
      </dsp:txBody>
      <dsp:txXfrm rot="-5400000">
        <a:off x="1240584" y="2283765"/>
        <a:ext cx="737872" cy="84812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15858D3-C090-4345-BB9E-20BCFD0B1EDA}" type="datetimeFigureOut">
              <a:rPr lang="en-IN" smtClean="0"/>
              <a:t>26-06-2019</a:t>
            </a:fld>
            <a:endParaRPr lang="en-IN" dirty="0"/>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7A31781-3B4E-48C0-8952-B1603E075F78}" type="slidenum">
              <a:rPr lang="en-IN" smtClean="0"/>
              <a:t>‹#›</a:t>
            </a:fld>
            <a:endParaRPr lang="en-IN" dirty="0"/>
          </a:p>
        </p:txBody>
      </p:sp>
    </p:spTree>
    <p:extLst>
      <p:ext uri="{BB962C8B-B14F-4D97-AF65-F5344CB8AC3E}">
        <p14:creationId xmlns:p14="http://schemas.microsoft.com/office/powerpoint/2010/main" val="3321509739"/>
      </p:ext>
    </p:extLst>
  </p:cSld>
  <p:clrMap bg1="lt1" tx1="dk1" bg2="lt2" tx2="dk2" accent1="accent1" accent2="accent2" accent3="accent3" accent4="accent4" accent5="accent5" accent6="accent6" hlink="hlink" folHlink="folHlink"/>
  <p:notesStyle>
    <a:lvl1pPr marL="0" algn="l" defTabSz="774131" rtl="0" eaLnBrk="1" latinLnBrk="0" hangingPunct="1">
      <a:defRPr sz="1016" kern="1200">
        <a:solidFill>
          <a:schemeClr val="tx1"/>
        </a:solidFill>
        <a:latin typeface="+mn-lt"/>
        <a:ea typeface="+mn-ea"/>
        <a:cs typeface="+mn-cs"/>
      </a:defRPr>
    </a:lvl1pPr>
    <a:lvl2pPr marL="387066" algn="l" defTabSz="774131" rtl="0" eaLnBrk="1" latinLnBrk="0" hangingPunct="1">
      <a:defRPr sz="1016" kern="1200">
        <a:solidFill>
          <a:schemeClr val="tx1"/>
        </a:solidFill>
        <a:latin typeface="+mn-lt"/>
        <a:ea typeface="+mn-ea"/>
        <a:cs typeface="+mn-cs"/>
      </a:defRPr>
    </a:lvl2pPr>
    <a:lvl3pPr marL="774131" algn="l" defTabSz="774131" rtl="0" eaLnBrk="1" latinLnBrk="0" hangingPunct="1">
      <a:defRPr sz="1016" kern="1200">
        <a:solidFill>
          <a:schemeClr val="tx1"/>
        </a:solidFill>
        <a:latin typeface="+mn-lt"/>
        <a:ea typeface="+mn-ea"/>
        <a:cs typeface="+mn-cs"/>
      </a:defRPr>
    </a:lvl3pPr>
    <a:lvl4pPr marL="1161197" algn="l" defTabSz="774131" rtl="0" eaLnBrk="1" latinLnBrk="0" hangingPunct="1">
      <a:defRPr sz="1016" kern="1200">
        <a:solidFill>
          <a:schemeClr val="tx1"/>
        </a:solidFill>
        <a:latin typeface="+mn-lt"/>
        <a:ea typeface="+mn-ea"/>
        <a:cs typeface="+mn-cs"/>
      </a:defRPr>
    </a:lvl4pPr>
    <a:lvl5pPr marL="1548262" algn="l" defTabSz="774131" rtl="0" eaLnBrk="1" latinLnBrk="0" hangingPunct="1">
      <a:defRPr sz="1016" kern="1200">
        <a:solidFill>
          <a:schemeClr val="tx1"/>
        </a:solidFill>
        <a:latin typeface="+mn-lt"/>
        <a:ea typeface="+mn-ea"/>
        <a:cs typeface="+mn-cs"/>
      </a:defRPr>
    </a:lvl5pPr>
    <a:lvl6pPr marL="1935328" algn="l" defTabSz="774131" rtl="0" eaLnBrk="1" latinLnBrk="0" hangingPunct="1">
      <a:defRPr sz="1016" kern="1200">
        <a:solidFill>
          <a:schemeClr val="tx1"/>
        </a:solidFill>
        <a:latin typeface="+mn-lt"/>
        <a:ea typeface="+mn-ea"/>
        <a:cs typeface="+mn-cs"/>
      </a:defRPr>
    </a:lvl6pPr>
    <a:lvl7pPr marL="2322393" algn="l" defTabSz="774131" rtl="0" eaLnBrk="1" latinLnBrk="0" hangingPunct="1">
      <a:defRPr sz="1016" kern="1200">
        <a:solidFill>
          <a:schemeClr val="tx1"/>
        </a:solidFill>
        <a:latin typeface="+mn-lt"/>
        <a:ea typeface="+mn-ea"/>
        <a:cs typeface="+mn-cs"/>
      </a:defRPr>
    </a:lvl7pPr>
    <a:lvl8pPr marL="2709459" algn="l" defTabSz="774131" rtl="0" eaLnBrk="1" latinLnBrk="0" hangingPunct="1">
      <a:defRPr sz="1016" kern="1200">
        <a:solidFill>
          <a:schemeClr val="tx1"/>
        </a:solidFill>
        <a:latin typeface="+mn-lt"/>
        <a:ea typeface="+mn-ea"/>
        <a:cs typeface="+mn-cs"/>
      </a:defRPr>
    </a:lvl8pPr>
    <a:lvl9pPr marL="3096524" algn="l" defTabSz="774131" rtl="0" eaLnBrk="1" latinLnBrk="0" hangingPunct="1">
      <a:defRPr sz="101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פריסה מותאמת אישי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2584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9BBFE0-6A3F-44DB-8C22-6C3FF76E5D05}"/>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ackgroundRemoval t="34667" b="71111" l="889" r="100000">
                        <a14:foregroundMark x1="4889" y1="47111" x2="4444" y2="53778"/>
                        <a14:foregroundMark x1="10222" y1="66222" x2="62667" y2="66222"/>
                        <a14:foregroundMark x1="6667" y1="67111" x2="22222" y2="67111"/>
                        <a14:foregroundMark x1="13333" y1="47556" x2="12889" y2="53333"/>
                        <a14:foregroundMark x1="48889" y1="48000" x2="48889" y2="52889"/>
                        <a14:foregroundMark x1="42222" y1="48889" x2="42222" y2="51111"/>
                        <a14:foregroundMark x1="69333" y1="52889" x2="69333" y2="56000"/>
                        <a14:foregroundMark x1="72000" y1="52444" x2="72000" y2="52889"/>
                        <a14:foregroundMark x1="76889" y1="53778" x2="76889" y2="53778"/>
                        <a14:foregroundMark x1="82222" y1="54667" x2="82222" y2="54667"/>
                        <a14:foregroundMark x1="88000" y1="53333" x2="88000" y2="53333"/>
                        <a14:foregroundMark x1="92889" y1="53333" x2="92889" y2="53333"/>
                        <a14:backgroundMark x1="36444" y1="49778" x2="36444" y2="52444"/>
                        <a14:backgroundMark x1="78222" y1="52889" x2="78222" y2="52889"/>
                        <a14:backgroundMark x1="83556" y1="54222" x2="83556" y2="54222"/>
                        <a14:backgroundMark x1="68444" y1="56444" x2="68444" y2="56444"/>
                        <a14:backgroundMark x1="68444" y1="53333" x2="68444" y2="53333"/>
                      </a14:backgroundRemoval>
                    </a14:imgEffect>
                  </a14:imgLayer>
                </a14:imgProps>
              </a:ext>
            </a:extLst>
          </a:blip>
          <a:srcRect t="33826" b="28666"/>
          <a:stretch/>
        </p:blipFill>
        <p:spPr>
          <a:xfrm>
            <a:off x="5867400" y="9248781"/>
            <a:ext cx="891978" cy="3345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512902" rtl="0" eaLnBrk="1" latinLnBrk="0" hangingPunct="1">
        <a:spcBef>
          <a:spcPct val="0"/>
        </a:spcBef>
        <a:buNone/>
        <a:defRPr sz="2469" kern="1200">
          <a:solidFill>
            <a:schemeClr val="tx1"/>
          </a:solidFill>
          <a:latin typeface="+mj-lt"/>
          <a:ea typeface="+mj-ea"/>
          <a:cs typeface="+mj-cs"/>
        </a:defRPr>
      </a:lvl1pPr>
    </p:titleStyle>
    <p:bodyStyle>
      <a:lvl1pPr marL="192338" indent="-192338" algn="l" defTabSz="512902" rtl="0" eaLnBrk="1" latinLnBrk="0" hangingPunct="1">
        <a:spcBef>
          <a:spcPct val="20000"/>
        </a:spcBef>
        <a:buFont typeface="Arial" pitchFamily="34" charset="0"/>
        <a:buChar char="•"/>
        <a:defRPr sz="1795" kern="1200">
          <a:solidFill>
            <a:schemeClr val="tx1"/>
          </a:solidFill>
          <a:latin typeface="+mn-lt"/>
          <a:ea typeface="+mn-ea"/>
          <a:cs typeface="+mn-cs"/>
        </a:defRPr>
      </a:lvl1pPr>
      <a:lvl2pPr marL="416733" indent="-160282" algn="l" defTabSz="512902" rtl="0" eaLnBrk="1" latinLnBrk="0" hangingPunct="1">
        <a:spcBef>
          <a:spcPct val="20000"/>
        </a:spcBef>
        <a:buFont typeface="Arial" pitchFamily="34" charset="0"/>
        <a:buChar char="–"/>
        <a:defRPr sz="1571" kern="1200">
          <a:solidFill>
            <a:schemeClr val="tx1"/>
          </a:solidFill>
          <a:latin typeface="+mn-lt"/>
          <a:ea typeface="+mn-ea"/>
          <a:cs typeface="+mn-cs"/>
        </a:defRPr>
      </a:lvl2pPr>
      <a:lvl3pPr marL="641127" indent="-128225" algn="l" defTabSz="512902" rtl="0" eaLnBrk="1" latinLnBrk="0" hangingPunct="1">
        <a:spcBef>
          <a:spcPct val="20000"/>
        </a:spcBef>
        <a:buFont typeface="Arial" pitchFamily="34" charset="0"/>
        <a:buChar char="•"/>
        <a:defRPr sz="1346" kern="1200">
          <a:solidFill>
            <a:schemeClr val="tx1"/>
          </a:solidFill>
          <a:latin typeface="+mn-lt"/>
          <a:ea typeface="+mn-ea"/>
          <a:cs typeface="+mn-cs"/>
        </a:defRPr>
      </a:lvl3pPr>
      <a:lvl4pPr marL="897577" indent="-128225" algn="l" defTabSz="512902" rtl="0" eaLnBrk="1" latinLnBrk="0" hangingPunct="1">
        <a:spcBef>
          <a:spcPct val="20000"/>
        </a:spcBef>
        <a:buFont typeface="Arial" pitchFamily="34" charset="0"/>
        <a:buChar char="–"/>
        <a:defRPr sz="1122" kern="1200">
          <a:solidFill>
            <a:schemeClr val="tx1"/>
          </a:solidFill>
          <a:latin typeface="+mn-lt"/>
          <a:ea typeface="+mn-ea"/>
          <a:cs typeface="+mn-cs"/>
        </a:defRPr>
      </a:lvl4pPr>
      <a:lvl5pPr marL="1154028" indent="-128225" algn="l" defTabSz="512902" rtl="0" eaLnBrk="1" latinLnBrk="0" hangingPunct="1">
        <a:spcBef>
          <a:spcPct val="20000"/>
        </a:spcBef>
        <a:buFont typeface="Arial" pitchFamily="34" charset="0"/>
        <a:buChar char="»"/>
        <a:defRPr sz="1122" kern="1200">
          <a:solidFill>
            <a:schemeClr val="tx1"/>
          </a:solidFill>
          <a:latin typeface="+mn-lt"/>
          <a:ea typeface="+mn-ea"/>
          <a:cs typeface="+mn-cs"/>
        </a:defRPr>
      </a:lvl5pPr>
      <a:lvl6pPr marL="1410479" indent="-128225" algn="l" defTabSz="512902" rtl="0" eaLnBrk="1" latinLnBrk="0" hangingPunct="1">
        <a:spcBef>
          <a:spcPct val="20000"/>
        </a:spcBef>
        <a:buFont typeface="Arial" pitchFamily="34" charset="0"/>
        <a:buChar char="•"/>
        <a:defRPr sz="1122" kern="1200">
          <a:solidFill>
            <a:schemeClr val="tx1"/>
          </a:solidFill>
          <a:latin typeface="+mn-lt"/>
          <a:ea typeface="+mn-ea"/>
          <a:cs typeface="+mn-cs"/>
        </a:defRPr>
      </a:lvl6pPr>
      <a:lvl7pPr marL="1666930" indent="-128225" algn="l" defTabSz="512902" rtl="0" eaLnBrk="1" latinLnBrk="0" hangingPunct="1">
        <a:spcBef>
          <a:spcPct val="20000"/>
        </a:spcBef>
        <a:buFont typeface="Arial" pitchFamily="34" charset="0"/>
        <a:buChar char="•"/>
        <a:defRPr sz="1122" kern="1200">
          <a:solidFill>
            <a:schemeClr val="tx1"/>
          </a:solidFill>
          <a:latin typeface="+mn-lt"/>
          <a:ea typeface="+mn-ea"/>
          <a:cs typeface="+mn-cs"/>
        </a:defRPr>
      </a:lvl7pPr>
      <a:lvl8pPr marL="1923380" indent="-128225" algn="l" defTabSz="512902" rtl="0" eaLnBrk="1" latinLnBrk="0" hangingPunct="1">
        <a:spcBef>
          <a:spcPct val="20000"/>
        </a:spcBef>
        <a:buFont typeface="Arial" pitchFamily="34" charset="0"/>
        <a:buChar char="•"/>
        <a:defRPr sz="1122" kern="1200">
          <a:solidFill>
            <a:schemeClr val="tx1"/>
          </a:solidFill>
          <a:latin typeface="+mn-lt"/>
          <a:ea typeface="+mn-ea"/>
          <a:cs typeface="+mn-cs"/>
        </a:defRPr>
      </a:lvl8pPr>
      <a:lvl9pPr marL="2179831" indent="-128225" algn="l" defTabSz="512902" rtl="0" eaLnBrk="1" latinLnBrk="0" hangingPunct="1">
        <a:spcBef>
          <a:spcPct val="20000"/>
        </a:spcBef>
        <a:buFont typeface="Arial" pitchFamily="34" charset="0"/>
        <a:buChar char="•"/>
        <a:defRPr sz="1122" kern="1200">
          <a:solidFill>
            <a:schemeClr val="tx1"/>
          </a:solidFill>
          <a:latin typeface="+mn-lt"/>
          <a:ea typeface="+mn-ea"/>
          <a:cs typeface="+mn-cs"/>
        </a:defRPr>
      </a:lvl9pPr>
    </p:bodyStyle>
    <p:otherStyle>
      <a:defPPr>
        <a:defRPr lang="en-US"/>
      </a:defPPr>
      <a:lvl1pPr marL="0" algn="l" defTabSz="512902" rtl="0" eaLnBrk="1" latinLnBrk="0" hangingPunct="1">
        <a:defRPr sz="1010" kern="1200">
          <a:solidFill>
            <a:schemeClr val="tx1"/>
          </a:solidFill>
          <a:latin typeface="+mn-lt"/>
          <a:ea typeface="+mn-ea"/>
          <a:cs typeface="+mn-cs"/>
        </a:defRPr>
      </a:lvl1pPr>
      <a:lvl2pPr marL="256451" algn="l" defTabSz="512902" rtl="0" eaLnBrk="1" latinLnBrk="0" hangingPunct="1">
        <a:defRPr sz="1010" kern="1200">
          <a:solidFill>
            <a:schemeClr val="tx1"/>
          </a:solidFill>
          <a:latin typeface="+mn-lt"/>
          <a:ea typeface="+mn-ea"/>
          <a:cs typeface="+mn-cs"/>
        </a:defRPr>
      </a:lvl2pPr>
      <a:lvl3pPr marL="512902" algn="l" defTabSz="512902" rtl="0" eaLnBrk="1" latinLnBrk="0" hangingPunct="1">
        <a:defRPr sz="1010" kern="1200">
          <a:solidFill>
            <a:schemeClr val="tx1"/>
          </a:solidFill>
          <a:latin typeface="+mn-lt"/>
          <a:ea typeface="+mn-ea"/>
          <a:cs typeface="+mn-cs"/>
        </a:defRPr>
      </a:lvl3pPr>
      <a:lvl4pPr marL="769353" algn="l" defTabSz="512902" rtl="0" eaLnBrk="1" latinLnBrk="0" hangingPunct="1">
        <a:defRPr sz="1010" kern="1200">
          <a:solidFill>
            <a:schemeClr val="tx1"/>
          </a:solidFill>
          <a:latin typeface="+mn-lt"/>
          <a:ea typeface="+mn-ea"/>
          <a:cs typeface="+mn-cs"/>
        </a:defRPr>
      </a:lvl4pPr>
      <a:lvl5pPr marL="1025803" algn="l" defTabSz="512902" rtl="0" eaLnBrk="1" latinLnBrk="0" hangingPunct="1">
        <a:defRPr sz="1010" kern="1200">
          <a:solidFill>
            <a:schemeClr val="tx1"/>
          </a:solidFill>
          <a:latin typeface="+mn-lt"/>
          <a:ea typeface="+mn-ea"/>
          <a:cs typeface="+mn-cs"/>
        </a:defRPr>
      </a:lvl5pPr>
      <a:lvl6pPr marL="1282254" algn="l" defTabSz="512902" rtl="0" eaLnBrk="1" latinLnBrk="0" hangingPunct="1">
        <a:defRPr sz="1010" kern="1200">
          <a:solidFill>
            <a:schemeClr val="tx1"/>
          </a:solidFill>
          <a:latin typeface="+mn-lt"/>
          <a:ea typeface="+mn-ea"/>
          <a:cs typeface="+mn-cs"/>
        </a:defRPr>
      </a:lvl6pPr>
      <a:lvl7pPr marL="1538704" algn="l" defTabSz="512902" rtl="0" eaLnBrk="1" latinLnBrk="0" hangingPunct="1">
        <a:defRPr sz="1010" kern="1200">
          <a:solidFill>
            <a:schemeClr val="tx1"/>
          </a:solidFill>
          <a:latin typeface="+mn-lt"/>
          <a:ea typeface="+mn-ea"/>
          <a:cs typeface="+mn-cs"/>
        </a:defRPr>
      </a:lvl7pPr>
      <a:lvl8pPr marL="1795155" algn="l" defTabSz="512902" rtl="0" eaLnBrk="1" latinLnBrk="0" hangingPunct="1">
        <a:defRPr sz="1010" kern="1200">
          <a:solidFill>
            <a:schemeClr val="tx1"/>
          </a:solidFill>
          <a:latin typeface="+mn-lt"/>
          <a:ea typeface="+mn-ea"/>
          <a:cs typeface="+mn-cs"/>
        </a:defRPr>
      </a:lvl8pPr>
      <a:lvl9pPr marL="2051605" algn="l" defTabSz="512902" rtl="0" eaLnBrk="1" latinLnBrk="0" hangingPunct="1">
        <a:defRPr sz="10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7" Type="http://schemas.openxmlformats.org/officeDocument/2006/relationships/image" Target="../media/image13.png"/><Relationship Id="rId12"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chart" Target="../charts/chart5.xml"/><Relationship Id="rId1" Type="http://schemas.openxmlformats.org/officeDocument/2006/relationships/slideLayout" Target="../slideLayouts/slideLayout1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13" Type="http://schemas.microsoft.com/office/2007/relationships/hdphoto" Target="../media/hdphoto6.wdp"/><Relationship Id="rId3" Type="http://schemas.microsoft.com/office/2007/relationships/hdphoto" Target="../media/hdphoto3.wdp"/><Relationship Id="rId7" Type="http://schemas.microsoft.com/office/2007/relationships/hdphoto" Target="../media/hdphoto4.wdp"/><Relationship Id="rId12"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11.svg"/><Relationship Id="rId10" Type="http://schemas.microsoft.com/office/2007/relationships/hdphoto" Target="../media/hdphoto5.wdp"/><Relationship Id="rId9" Type="http://schemas.openxmlformats.org/officeDocument/2006/relationships/image" Target="../media/image9.pn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6416" r="7514"/>
          <a:stretch/>
        </p:blipFill>
        <p:spPr>
          <a:xfrm>
            <a:off x="1" y="0"/>
            <a:ext cx="6858000" cy="9906000"/>
          </a:xfrm>
          <a:prstGeom prst="rect">
            <a:avLst/>
          </a:prstGeom>
        </p:spPr>
      </p:pic>
      <p:sp>
        <p:nvSpPr>
          <p:cNvPr id="22" name="Rectangle 21">
            <a:extLst>
              <a:ext uri="{FF2B5EF4-FFF2-40B4-BE49-F238E27FC236}">
                <a16:creationId xmlns:a16="http://schemas.microsoft.com/office/drawing/2014/main" id="{B7C259F0-88BC-4F56-AC06-64401CE8B268}"/>
              </a:ext>
            </a:extLst>
          </p:cNvPr>
          <p:cNvSpPr/>
          <p:nvPr/>
        </p:nvSpPr>
        <p:spPr>
          <a:xfrm>
            <a:off x="0" y="5867400"/>
            <a:ext cx="6858001" cy="1479293"/>
          </a:xfrm>
          <a:prstGeom prst="rect">
            <a:avLst/>
          </a:prstGeom>
          <a:solidFill>
            <a:srgbClr val="02338B">
              <a:alpha val="80000"/>
            </a:srgbClr>
          </a:solidFill>
          <a:ln>
            <a:noFill/>
          </a:ln>
        </p:spPr>
        <p:txBody>
          <a:bodyPr wrap="square" lIns="216000" rIns="324000" anchor="ctr">
            <a:noAutofit/>
          </a:bodyPr>
          <a:lstStyle/>
          <a:p>
            <a:pPr>
              <a:lnSpc>
                <a:spcPts val="1400"/>
              </a:lnSpc>
              <a:spcBef>
                <a:spcPts val="2000"/>
              </a:spcBef>
              <a:buClr>
                <a:srgbClr val="013B4F"/>
              </a:buClr>
            </a:pPr>
            <a:endParaRPr lang="en-IN" sz="1000" dirty="0">
              <a:solidFill>
                <a:srgbClr val="013B4F"/>
              </a:solidFill>
              <a:latin typeface="Trebuchet MS" pitchFamily="34" charset="0"/>
            </a:endParaRPr>
          </a:p>
        </p:txBody>
      </p:sp>
      <p:pic>
        <p:nvPicPr>
          <p:cNvPr id="12" name="תמונה 8" descr="top.png"/>
          <p:cNvPicPr>
            <a:picLocks noChangeAspect="1"/>
          </p:cNvPicPr>
          <p:nvPr/>
        </p:nvPicPr>
        <p:blipFill>
          <a:blip r:embed="rId3" cstate="print"/>
          <a:stretch>
            <a:fillRect/>
          </a:stretch>
        </p:blipFill>
        <p:spPr>
          <a:xfrm flipV="1">
            <a:off x="1325467" y="7965484"/>
            <a:ext cx="191656" cy="1940516"/>
          </a:xfrm>
          <a:prstGeom prst="rect">
            <a:avLst/>
          </a:prstGeom>
        </p:spPr>
      </p:pic>
      <p:grpSp>
        <p:nvGrpSpPr>
          <p:cNvPr id="4" name="Group 3"/>
          <p:cNvGrpSpPr/>
          <p:nvPr/>
        </p:nvGrpSpPr>
        <p:grpSpPr>
          <a:xfrm>
            <a:off x="1325467" y="0"/>
            <a:ext cx="191656" cy="5147542"/>
            <a:chOff x="1905000" y="0"/>
            <a:chExt cx="191656" cy="5147542"/>
          </a:xfrm>
        </p:grpSpPr>
        <p:grpSp>
          <p:nvGrpSpPr>
            <p:cNvPr id="13" name="Group 12"/>
            <p:cNvGrpSpPr/>
            <p:nvPr/>
          </p:nvGrpSpPr>
          <p:grpSpPr>
            <a:xfrm>
              <a:off x="1905000" y="0"/>
              <a:ext cx="191656" cy="5147542"/>
              <a:chOff x="2494972" y="0"/>
              <a:chExt cx="191656" cy="5147542"/>
            </a:xfrm>
          </p:grpSpPr>
          <p:pic>
            <p:nvPicPr>
              <p:cNvPr id="14" name="תמונה 8" descr="top.png"/>
              <p:cNvPicPr>
                <a:picLocks noChangeAspect="1"/>
              </p:cNvPicPr>
              <p:nvPr/>
            </p:nvPicPr>
            <p:blipFill>
              <a:blip r:embed="rId3" cstate="print"/>
              <a:stretch>
                <a:fillRect/>
              </a:stretch>
            </p:blipFill>
            <p:spPr>
              <a:xfrm>
                <a:off x="2494972" y="0"/>
                <a:ext cx="191656" cy="1940516"/>
              </a:xfrm>
              <a:prstGeom prst="rect">
                <a:avLst/>
              </a:prstGeom>
            </p:spPr>
          </p:pic>
          <p:pic>
            <p:nvPicPr>
              <p:cNvPr id="15" name="תמונה 8" descr="top.png"/>
              <p:cNvPicPr>
                <a:picLocks noChangeAspect="1"/>
              </p:cNvPicPr>
              <p:nvPr/>
            </p:nvPicPr>
            <p:blipFill>
              <a:blip r:embed="rId3" cstate="print"/>
              <a:stretch>
                <a:fillRect/>
              </a:stretch>
            </p:blipFill>
            <p:spPr>
              <a:xfrm>
                <a:off x="2494972" y="1762539"/>
                <a:ext cx="191656" cy="1940516"/>
              </a:xfrm>
              <a:prstGeom prst="rect">
                <a:avLst/>
              </a:prstGeom>
            </p:spPr>
          </p:pic>
          <p:pic>
            <p:nvPicPr>
              <p:cNvPr id="16" name="תמונה 8" descr="top.png"/>
              <p:cNvPicPr>
                <a:picLocks noChangeAspect="1"/>
              </p:cNvPicPr>
              <p:nvPr/>
            </p:nvPicPr>
            <p:blipFill>
              <a:blip r:embed="rId3" cstate="print"/>
              <a:stretch>
                <a:fillRect/>
              </a:stretch>
            </p:blipFill>
            <p:spPr>
              <a:xfrm>
                <a:off x="2494972" y="3207026"/>
                <a:ext cx="191656" cy="1940516"/>
              </a:xfrm>
              <a:prstGeom prst="rect">
                <a:avLst/>
              </a:prstGeom>
            </p:spPr>
          </p:pic>
        </p:grpSp>
        <p:grpSp>
          <p:nvGrpSpPr>
            <p:cNvPr id="17" name="Group 16"/>
            <p:cNvGrpSpPr/>
            <p:nvPr/>
          </p:nvGrpSpPr>
          <p:grpSpPr>
            <a:xfrm>
              <a:off x="1905000" y="662609"/>
              <a:ext cx="191656" cy="3703055"/>
              <a:chOff x="2494972" y="0"/>
              <a:chExt cx="191656" cy="3703055"/>
            </a:xfrm>
          </p:grpSpPr>
          <p:pic>
            <p:nvPicPr>
              <p:cNvPr id="20" name="תמונה 8" descr="top.png"/>
              <p:cNvPicPr>
                <a:picLocks noChangeAspect="1"/>
              </p:cNvPicPr>
              <p:nvPr/>
            </p:nvPicPr>
            <p:blipFill>
              <a:blip r:embed="rId3" cstate="print"/>
              <a:stretch>
                <a:fillRect/>
              </a:stretch>
            </p:blipFill>
            <p:spPr>
              <a:xfrm>
                <a:off x="2494972" y="0"/>
                <a:ext cx="191656" cy="1940516"/>
              </a:xfrm>
              <a:prstGeom prst="rect">
                <a:avLst/>
              </a:prstGeom>
            </p:spPr>
          </p:pic>
          <p:pic>
            <p:nvPicPr>
              <p:cNvPr id="21" name="תמונה 8" descr="top.png"/>
              <p:cNvPicPr>
                <a:picLocks noChangeAspect="1"/>
              </p:cNvPicPr>
              <p:nvPr/>
            </p:nvPicPr>
            <p:blipFill>
              <a:blip r:embed="rId3" cstate="print"/>
              <a:stretch>
                <a:fillRect/>
              </a:stretch>
            </p:blipFill>
            <p:spPr>
              <a:xfrm>
                <a:off x="2494972" y="1762539"/>
                <a:ext cx="191656" cy="1940516"/>
              </a:xfrm>
              <a:prstGeom prst="rect">
                <a:avLst/>
              </a:prstGeom>
            </p:spPr>
          </p:pic>
        </p:grpSp>
      </p:grpSp>
      <p:sp>
        <p:nvSpPr>
          <p:cNvPr id="8" name="TextBox 7">
            <a:extLst>
              <a:ext uri="{FF2B5EF4-FFF2-40B4-BE49-F238E27FC236}">
                <a16:creationId xmlns:a16="http://schemas.microsoft.com/office/drawing/2014/main" id="{2DF56049-8347-47BA-8843-18EFDB9FBA40}"/>
              </a:ext>
            </a:extLst>
          </p:cNvPr>
          <p:cNvSpPr txBox="1"/>
          <p:nvPr/>
        </p:nvSpPr>
        <p:spPr>
          <a:xfrm>
            <a:off x="1219200" y="6097578"/>
            <a:ext cx="4114800" cy="1020792"/>
          </a:xfrm>
          <a:prstGeom prst="rect">
            <a:avLst/>
          </a:prstGeom>
          <a:noFill/>
        </p:spPr>
        <p:txBody>
          <a:bodyPr wrap="square" rtlCol="0">
            <a:spAutoFit/>
          </a:bodyPr>
          <a:lstStyle/>
          <a:p>
            <a:pPr algn="ctr">
              <a:lnSpc>
                <a:spcPts val="3600"/>
              </a:lnSpc>
            </a:pPr>
            <a:r>
              <a:rPr lang="en-IN" sz="2950" dirty="0" smtClean="0">
                <a:solidFill>
                  <a:schemeClr val="bg1"/>
                </a:solidFill>
                <a:latin typeface="Trebuchet MS" pitchFamily="34" charset="0"/>
              </a:rPr>
              <a:t>INDIA </a:t>
            </a:r>
            <a:r>
              <a:rPr lang="mr-IN" sz="2950" dirty="0" smtClean="0">
                <a:solidFill>
                  <a:schemeClr val="bg1"/>
                </a:solidFill>
                <a:latin typeface="Trebuchet MS" pitchFamily="34" charset="0"/>
              </a:rPr>
              <a:t>–</a:t>
            </a:r>
            <a:r>
              <a:rPr lang="en-IN" sz="2950" dirty="0" smtClean="0">
                <a:solidFill>
                  <a:schemeClr val="bg1"/>
                </a:solidFill>
                <a:latin typeface="Trebuchet MS" pitchFamily="34" charset="0"/>
              </a:rPr>
              <a:t> ISRAEL  </a:t>
            </a:r>
          </a:p>
          <a:p>
            <a:pPr algn="ctr">
              <a:lnSpc>
                <a:spcPts val="3600"/>
              </a:lnSpc>
            </a:pPr>
            <a:r>
              <a:rPr lang="en-IN" sz="2950" dirty="0" smtClean="0">
                <a:solidFill>
                  <a:schemeClr val="bg1"/>
                </a:solidFill>
                <a:latin typeface="Trebuchet MS" pitchFamily="34" charset="0"/>
              </a:rPr>
              <a:t>CROSS BORDER </a:t>
            </a:r>
            <a:r>
              <a:rPr lang="en-IN" sz="3200" b="1" dirty="0" smtClean="0">
                <a:solidFill>
                  <a:schemeClr val="bg1"/>
                </a:solidFill>
                <a:latin typeface="Trebuchet MS" panose="020B0603020202020204" pitchFamily="34" charset="0"/>
              </a:rPr>
              <a:t>M&amp;A</a:t>
            </a:r>
            <a:endParaRPr lang="en-IN" sz="2400" b="1" dirty="0">
              <a:solidFill>
                <a:schemeClr val="bg1"/>
              </a:solidFill>
              <a:latin typeface="Trebuchet MS" panose="020B0603020202020204" pitchFamily="34" charset="0"/>
            </a:endParaRPr>
          </a:p>
        </p:txBody>
      </p:sp>
      <p:grpSp>
        <p:nvGrpSpPr>
          <p:cNvPr id="11" name="Group 10"/>
          <p:cNvGrpSpPr/>
          <p:nvPr/>
        </p:nvGrpSpPr>
        <p:grpSpPr>
          <a:xfrm>
            <a:off x="5232489" y="8917321"/>
            <a:ext cx="1601944" cy="546718"/>
            <a:chOff x="3510910" y="8900070"/>
            <a:chExt cx="1601944" cy="546718"/>
          </a:xfrm>
        </p:grpSpPr>
        <p:sp>
          <p:nvSpPr>
            <p:cNvPr id="26" name="Rectangle 25"/>
            <p:cNvSpPr/>
            <p:nvPr/>
          </p:nvSpPr>
          <p:spPr>
            <a:xfrm>
              <a:off x="4577080" y="9059648"/>
              <a:ext cx="535774" cy="227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000" smtClean="0">
                  <a:solidFill>
                    <a:schemeClr val="bg1"/>
                  </a:solidFill>
                </a:rPr>
                <a:t>ISRAEL</a:t>
              </a:r>
              <a:endParaRPr lang="he-IL" sz="1000">
                <a:solidFill>
                  <a:schemeClr val="bg1"/>
                </a:solidFill>
              </a:endParaRPr>
            </a:p>
          </p:txBody>
        </p:sp>
        <p:pic>
          <p:nvPicPr>
            <p:cNvPr id="29" name="Picture 2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510910" y="8900070"/>
              <a:ext cx="1182015" cy="546718"/>
            </a:xfrm>
            <a:prstGeom prst="rect">
              <a:avLst/>
            </a:prstGeom>
          </p:spPr>
        </p:pic>
      </p:grpSp>
    </p:spTree>
    <p:extLst>
      <p:ext uri="{BB962C8B-B14F-4D97-AF65-F5344CB8AC3E}">
        <p14:creationId xmlns:p14="http://schemas.microsoft.com/office/powerpoint/2010/main" val="176197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46457" y="3549648"/>
            <a:ext cx="1224885" cy="1981181"/>
            <a:chOff x="441847" y="3549648"/>
            <a:chExt cx="1306487" cy="2113168"/>
          </a:xfrm>
        </p:grpSpPr>
        <p:sp>
          <p:nvSpPr>
            <p:cNvPr id="22" name="Freeform: Shape 21">
              <a:extLst>
                <a:ext uri="{FF2B5EF4-FFF2-40B4-BE49-F238E27FC236}">
                  <a16:creationId xmlns:a16="http://schemas.microsoft.com/office/drawing/2014/main" id="{903ACA55-2F67-4425-9310-D983754957D7}"/>
                </a:ext>
              </a:extLst>
            </p:cNvPr>
            <p:cNvSpPr/>
            <p:nvPr/>
          </p:nvSpPr>
          <p:spPr>
            <a:xfrm>
              <a:off x="441847" y="3549648"/>
              <a:ext cx="1306487" cy="2113168"/>
            </a:xfrm>
            <a:custGeom>
              <a:avLst/>
              <a:gdLst>
                <a:gd name="connsiteX0" fmla="*/ 1234509 w 2469018"/>
                <a:gd name="connsiteY0" fmla="*/ 0 h 3993496"/>
                <a:gd name="connsiteX1" fmla="*/ 2469018 w 2469018"/>
                <a:gd name="connsiteY1" fmla="*/ 1234509 h 3993496"/>
                <a:gd name="connsiteX2" fmla="*/ 2469018 w 2469018"/>
                <a:gd name="connsiteY2" fmla="*/ 2762376 h 3993496"/>
                <a:gd name="connsiteX3" fmla="*/ 1360730 w 2469018"/>
                <a:gd name="connsiteY3" fmla="*/ 3990512 h 3993496"/>
                <a:gd name="connsiteX4" fmla="*/ 1301636 w 2469018"/>
                <a:gd name="connsiteY4" fmla="*/ 3993496 h 3993496"/>
                <a:gd name="connsiteX5" fmla="*/ 1301636 w 2469018"/>
                <a:gd name="connsiteY5" fmla="*/ 3838639 h 3993496"/>
                <a:gd name="connsiteX6" fmla="*/ 1231894 w 2469018"/>
                <a:gd name="connsiteY6" fmla="*/ 3768897 h 3993496"/>
                <a:gd name="connsiteX7" fmla="*/ 1162152 w 2469018"/>
                <a:gd name="connsiteY7" fmla="*/ 3838639 h 3993496"/>
                <a:gd name="connsiteX8" fmla="*/ 1162152 w 2469018"/>
                <a:gd name="connsiteY8" fmla="*/ 3993232 h 3993496"/>
                <a:gd name="connsiteX9" fmla="*/ 1108288 w 2469018"/>
                <a:gd name="connsiteY9" fmla="*/ 3990512 h 3993496"/>
                <a:gd name="connsiteX10" fmla="*/ 0 w 2469018"/>
                <a:gd name="connsiteY10" fmla="*/ 2762376 h 3993496"/>
                <a:gd name="connsiteX11" fmla="*/ 0 w 2469018"/>
                <a:gd name="connsiteY11" fmla="*/ 1234509 h 3993496"/>
                <a:gd name="connsiteX12" fmla="*/ 1234509 w 2469018"/>
                <a:gd name="connsiteY12" fmla="*/ 0 h 399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9018" h="3993496">
                  <a:moveTo>
                    <a:pt x="1234509" y="0"/>
                  </a:moveTo>
                  <a:cubicBezTo>
                    <a:pt x="1916309" y="0"/>
                    <a:pt x="2469018" y="552709"/>
                    <a:pt x="2469018" y="1234509"/>
                  </a:cubicBezTo>
                  <a:lnTo>
                    <a:pt x="2469018" y="2762376"/>
                  </a:lnTo>
                  <a:cubicBezTo>
                    <a:pt x="2469018" y="3401564"/>
                    <a:pt x="1983239" y="3927292"/>
                    <a:pt x="1360730" y="3990512"/>
                  </a:cubicBezTo>
                  <a:lnTo>
                    <a:pt x="1301636" y="3993496"/>
                  </a:lnTo>
                  <a:lnTo>
                    <a:pt x="1301636" y="3838639"/>
                  </a:lnTo>
                  <a:cubicBezTo>
                    <a:pt x="1301636" y="3800122"/>
                    <a:pt x="1270411" y="3768897"/>
                    <a:pt x="1231894" y="3768897"/>
                  </a:cubicBezTo>
                  <a:cubicBezTo>
                    <a:pt x="1193377" y="3768897"/>
                    <a:pt x="1162152" y="3800122"/>
                    <a:pt x="1162152" y="3838639"/>
                  </a:cubicBezTo>
                  <a:lnTo>
                    <a:pt x="1162152" y="3993232"/>
                  </a:lnTo>
                  <a:lnTo>
                    <a:pt x="1108288" y="3990512"/>
                  </a:lnTo>
                  <a:cubicBezTo>
                    <a:pt x="485779" y="3927292"/>
                    <a:pt x="0" y="3401564"/>
                    <a:pt x="0" y="2762376"/>
                  </a:cubicBezTo>
                  <a:lnTo>
                    <a:pt x="0" y="1234509"/>
                  </a:lnTo>
                  <a:cubicBezTo>
                    <a:pt x="0" y="552709"/>
                    <a:pt x="552709" y="0"/>
                    <a:pt x="1234509" y="0"/>
                  </a:cubicBezTo>
                  <a:close/>
                </a:path>
              </a:pathLst>
            </a:custGeom>
            <a:solidFill>
              <a:srgbClr val="ED1A3B"/>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8386" tIns="24193" rIns="48386" bIns="2419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52" dirty="0"/>
            </a:p>
          </p:txBody>
        </p:sp>
        <p:sp>
          <p:nvSpPr>
            <p:cNvPr id="23" name="Oval 22">
              <a:extLst>
                <a:ext uri="{FF2B5EF4-FFF2-40B4-BE49-F238E27FC236}">
                  <a16:creationId xmlns:a16="http://schemas.microsoft.com/office/drawing/2014/main" id="{C052125C-9370-47F5-9224-CD7587637385}"/>
                </a:ext>
              </a:extLst>
            </p:cNvPr>
            <p:cNvSpPr/>
            <p:nvPr/>
          </p:nvSpPr>
          <p:spPr>
            <a:xfrm>
              <a:off x="663652" y="3770900"/>
              <a:ext cx="862879" cy="862879"/>
            </a:xfrm>
            <a:prstGeom prst="ellipse">
              <a:avLst/>
            </a:prstGeom>
            <a:solidFill>
              <a:schemeClr val="bg1"/>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8386" tIns="24193" rIns="48386" bIns="2419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52" dirty="0"/>
            </a:p>
          </p:txBody>
        </p:sp>
        <p:sp>
          <p:nvSpPr>
            <p:cNvPr id="30" name="TextBox 89">
              <a:extLst>
                <a:ext uri="{FF2B5EF4-FFF2-40B4-BE49-F238E27FC236}">
                  <a16:creationId xmlns:a16="http://schemas.microsoft.com/office/drawing/2014/main" id="{C9F145A9-F359-4CFE-BB32-D10762E0A71E}"/>
                </a:ext>
              </a:extLst>
            </p:cNvPr>
            <p:cNvSpPr txBox="1"/>
            <p:nvPr/>
          </p:nvSpPr>
          <p:spPr>
            <a:xfrm>
              <a:off x="483279" y="4735795"/>
              <a:ext cx="1144068" cy="53354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700"/>
                </a:lnSpc>
              </a:pPr>
              <a:r>
                <a:rPr lang="en-US" sz="1700">
                  <a:solidFill>
                    <a:schemeClr val="bg1"/>
                  </a:solidFill>
                </a:rPr>
                <a:t>Aerospace </a:t>
              </a:r>
              <a:r>
                <a:rPr lang="en-US" sz="1700" smtClean="0">
                  <a:solidFill>
                    <a:schemeClr val="bg1"/>
                  </a:solidFill>
                </a:rPr>
                <a:t/>
              </a:r>
              <a:br>
                <a:rPr lang="en-US" sz="1700" smtClean="0">
                  <a:solidFill>
                    <a:schemeClr val="bg1"/>
                  </a:solidFill>
                </a:rPr>
              </a:br>
              <a:r>
                <a:rPr lang="en-US" sz="1700" smtClean="0">
                  <a:solidFill>
                    <a:schemeClr val="bg1"/>
                  </a:solidFill>
                </a:rPr>
                <a:t>&amp; </a:t>
              </a:r>
              <a:r>
                <a:rPr lang="en-US" sz="1700" dirty="0">
                  <a:solidFill>
                    <a:schemeClr val="bg1"/>
                  </a:solidFill>
                </a:rPr>
                <a:t>Defence</a:t>
              </a:r>
            </a:p>
          </p:txBody>
        </p:sp>
        <p:pic>
          <p:nvPicPr>
            <p:cNvPr id="37" name="Graphic 99" descr="Rocket">
              <a:extLst>
                <a:ext uri="{FF2B5EF4-FFF2-40B4-BE49-F238E27FC236}">
                  <a16:creationId xmlns:a16="http://schemas.microsoft.com/office/drawing/2014/main" id="{2456A9FB-81F2-4AD8-8291-94DFD7B752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61994" y="3913031"/>
              <a:ext cx="635157" cy="635157"/>
            </a:xfrm>
            <a:prstGeom prst="rect">
              <a:avLst/>
            </a:prstGeom>
          </p:spPr>
        </p:pic>
      </p:grpSp>
      <p:grpSp>
        <p:nvGrpSpPr>
          <p:cNvPr id="5" name="Group 4"/>
          <p:cNvGrpSpPr/>
          <p:nvPr/>
        </p:nvGrpSpPr>
        <p:grpSpPr>
          <a:xfrm>
            <a:off x="5344706" y="2743200"/>
            <a:ext cx="1224885" cy="1981200"/>
            <a:chOff x="5026440" y="2743200"/>
            <a:chExt cx="1306487" cy="2113188"/>
          </a:xfrm>
        </p:grpSpPr>
        <p:sp>
          <p:nvSpPr>
            <p:cNvPr id="28" name="Freeform: Shape 27">
              <a:extLst>
                <a:ext uri="{FF2B5EF4-FFF2-40B4-BE49-F238E27FC236}">
                  <a16:creationId xmlns:a16="http://schemas.microsoft.com/office/drawing/2014/main" id="{962B1953-8F40-4D54-96B8-8511DBF292B9}"/>
                </a:ext>
              </a:extLst>
            </p:cNvPr>
            <p:cNvSpPr/>
            <p:nvPr/>
          </p:nvSpPr>
          <p:spPr>
            <a:xfrm>
              <a:off x="5026440" y="2743200"/>
              <a:ext cx="1306487" cy="2113188"/>
            </a:xfrm>
            <a:custGeom>
              <a:avLst/>
              <a:gdLst>
                <a:gd name="connsiteX0" fmla="*/ 1300857 w 2469018"/>
                <a:gd name="connsiteY0" fmla="*/ 0 h 3993535"/>
                <a:gd name="connsiteX1" fmla="*/ 1360730 w 2469018"/>
                <a:gd name="connsiteY1" fmla="*/ 3024 h 3993535"/>
                <a:gd name="connsiteX2" fmla="*/ 2469018 w 2469018"/>
                <a:gd name="connsiteY2" fmla="*/ 1231159 h 3993535"/>
                <a:gd name="connsiteX3" fmla="*/ 2469018 w 2469018"/>
                <a:gd name="connsiteY3" fmla="*/ 2759026 h 3993535"/>
                <a:gd name="connsiteX4" fmla="*/ 1234509 w 2469018"/>
                <a:gd name="connsiteY4" fmla="*/ 3993535 h 3993535"/>
                <a:gd name="connsiteX5" fmla="*/ 0 w 2469018"/>
                <a:gd name="connsiteY5" fmla="*/ 2759026 h 3993535"/>
                <a:gd name="connsiteX6" fmla="*/ 0 w 2469018"/>
                <a:gd name="connsiteY6" fmla="*/ 1231159 h 3993535"/>
                <a:gd name="connsiteX7" fmla="*/ 1108288 w 2469018"/>
                <a:gd name="connsiteY7" fmla="*/ 3024 h 3993535"/>
                <a:gd name="connsiteX8" fmla="*/ 1161373 w 2469018"/>
                <a:gd name="connsiteY8" fmla="*/ 343 h 3993535"/>
                <a:gd name="connsiteX9" fmla="*/ 1161373 w 2469018"/>
                <a:gd name="connsiteY9" fmla="*/ 205812 h 3993535"/>
                <a:gd name="connsiteX10" fmla="*/ 1231115 w 2469018"/>
                <a:gd name="connsiteY10" fmla="*/ 275554 h 3993535"/>
                <a:gd name="connsiteX11" fmla="*/ 1300857 w 2469018"/>
                <a:gd name="connsiteY11" fmla="*/ 205812 h 39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9018" h="3993535">
                  <a:moveTo>
                    <a:pt x="1300857" y="0"/>
                  </a:moveTo>
                  <a:lnTo>
                    <a:pt x="1360730" y="3024"/>
                  </a:lnTo>
                  <a:cubicBezTo>
                    <a:pt x="1983239" y="66243"/>
                    <a:pt x="2469018" y="591972"/>
                    <a:pt x="2469018" y="1231159"/>
                  </a:cubicBezTo>
                  <a:lnTo>
                    <a:pt x="2469018" y="2759026"/>
                  </a:lnTo>
                  <a:cubicBezTo>
                    <a:pt x="2469018" y="3440826"/>
                    <a:pt x="1916309" y="3993535"/>
                    <a:pt x="1234509" y="3993535"/>
                  </a:cubicBezTo>
                  <a:cubicBezTo>
                    <a:pt x="552709" y="3993535"/>
                    <a:pt x="0" y="3440826"/>
                    <a:pt x="0" y="2759026"/>
                  </a:cubicBezTo>
                  <a:lnTo>
                    <a:pt x="0" y="1231159"/>
                  </a:lnTo>
                  <a:cubicBezTo>
                    <a:pt x="0" y="591972"/>
                    <a:pt x="485779" y="66243"/>
                    <a:pt x="1108288" y="3024"/>
                  </a:cubicBezTo>
                  <a:lnTo>
                    <a:pt x="1161373" y="343"/>
                  </a:lnTo>
                  <a:lnTo>
                    <a:pt x="1161373" y="205812"/>
                  </a:lnTo>
                  <a:cubicBezTo>
                    <a:pt x="1161373" y="244329"/>
                    <a:pt x="1192598" y="275554"/>
                    <a:pt x="1231115" y="275554"/>
                  </a:cubicBezTo>
                  <a:cubicBezTo>
                    <a:pt x="1269632" y="275554"/>
                    <a:pt x="1300857" y="244329"/>
                    <a:pt x="1300857" y="205812"/>
                  </a:cubicBezTo>
                  <a:close/>
                </a:path>
              </a:pathLst>
            </a:custGeom>
            <a:solidFill>
              <a:srgbClr val="218F8B"/>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8386" tIns="24193" rIns="48386" bIns="2419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52" dirty="0"/>
            </a:p>
          </p:txBody>
        </p:sp>
        <p:sp>
          <p:nvSpPr>
            <p:cNvPr id="29" name="Oval 28">
              <a:extLst>
                <a:ext uri="{FF2B5EF4-FFF2-40B4-BE49-F238E27FC236}">
                  <a16:creationId xmlns:a16="http://schemas.microsoft.com/office/drawing/2014/main" id="{C7028EBE-C6F4-487C-B0AD-B07F94CF02CD}"/>
                </a:ext>
              </a:extLst>
            </p:cNvPr>
            <p:cNvSpPr/>
            <p:nvPr/>
          </p:nvSpPr>
          <p:spPr>
            <a:xfrm>
              <a:off x="5248245" y="3772255"/>
              <a:ext cx="862879" cy="862879"/>
            </a:xfrm>
            <a:prstGeom prst="ellipse">
              <a:avLst/>
            </a:prstGeom>
            <a:solidFill>
              <a:schemeClr val="bg1"/>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8386" tIns="24193" rIns="48386" bIns="2419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52" dirty="0"/>
            </a:p>
          </p:txBody>
        </p:sp>
        <p:sp>
          <p:nvSpPr>
            <p:cNvPr id="32" name="TextBox 94">
              <a:extLst>
                <a:ext uri="{FF2B5EF4-FFF2-40B4-BE49-F238E27FC236}">
                  <a16:creationId xmlns:a16="http://schemas.microsoft.com/office/drawing/2014/main" id="{3D71D124-4DD8-40F7-BBCA-DE15EE4A8500}"/>
                </a:ext>
              </a:extLst>
            </p:cNvPr>
            <p:cNvSpPr txBox="1"/>
            <p:nvPr/>
          </p:nvSpPr>
          <p:spPr>
            <a:xfrm>
              <a:off x="5105855" y="3112392"/>
              <a:ext cx="1144068" cy="53354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700"/>
                </a:lnSpc>
              </a:pPr>
              <a:r>
                <a:rPr lang="en-US" sz="1700" dirty="0">
                  <a:solidFill>
                    <a:schemeClr val="bg1"/>
                  </a:solidFill>
                </a:rPr>
                <a:t>Cyber Security</a:t>
              </a:r>
            </a:p>
          </p:txBody>
        </p:sp>
        <p:pic>
          <p:nvPicPr>
            <p:cNvPr id="39" name="Graphic 38" descr="Network">
              <a:extLst>
                <a:ext uri="{FF2B5EF4-FFF2-40B4-BE49-F238E27FC236}">
                  <a16:creationId xmlns:a16="http://schemas.microsoft.com/office/drawing/2014/main" id="{2F536DE9-CADC-4F49-80B7-05304DDEBC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329942" y="3837335"/>
              <a:ext cx="645143" cy="645143"/>
            </a:xfrm>
            <a:prstGeom prst="rect">
              <a:avLst/>
            </a:prstGeom>
          </p:spPr>
        </p:pic>
      </p:grpSp>
      <p:grpSp>
        <p:nvGrpSpPr>
          <p:cNvPr id="6" name="Group 5"/>
          <p:cNvGrpSpPr/>
          <p:nvPr/>
        </p:nvGrpSpPr>
        <p:grpSpPr>
          <a:xfrm>
            <a:off x="2810126" y="2743284"/>
            <a:ext cx="1224885" cy="1981122"/>
            <a:chOff x="1970138" y="2743283"/>
            <a:chExt cx="1306487" cy="2113105"/>
          </a:xfrm>
        </p:grpSpPr>
        <p:sp>
          <p:nvSpPr>
            <p:cNvPr id="24" name="Freeform: Shape 23">
              <a:extLst>
                <a:ext uri="{FF2B5EF4-FFF2-40B4-BE49-F238E27FC236}">
                  <a16:creationId xmlns:a16="http://schemas.microsoft.com/office/drawing/2014/main" id="{A8A62782-A739-4642-841B-AD93F3F6BB5B}"/>
                </a:ext>
              </a:extLst>
            </p:cNvPr>
            <p:cNvSpPr/>
            <p:nvPr/>
          </p:nvSpPr>
          <p:spPr>
            <a:xfrm>
              <a:off x="1970138" y="2743283"/>
              <a:ext cx="1306487" cy="2113105"/>
            </a:xfrm>
            <a:custGeom>
              <a:avLst/>
              <a:gdLst>
                <a:gd name="connsiteX0" fmla="*/ 1303988 w 2469018"/>
                <a:gd name="connsiteY0" fmla="*/ 0 h 3993377"/>
                <a:gd name="connsiteX1" fmla="*/ 1360731 w 2469018"/>
                <a:gd name="connsiteY1" fmla="*/ 2866 h 3993377"/>
                <a:gd name="connsiteX2" fmla="*/ 2469018 w 2469018"/>
                <a:gd name="connsiteY2" fmla="*/ 1231001 h 3993377"/>
                <a:gd name="connsiteX3" fmla="*/ 2469018 w 2469018"/>
                <a:gd name="connsiteY3" fmla="*/ 2758868 h 3993377"/>
                <a:gd name="connsiteX4" fmla="*/ 1234509 w 2469018"/>
                <a:gd name="connsiteY4" fmla="*/ 3993377 h 3993377"/>
                <a:gd name="connsiteX5" fmla="*/ 0 w 2469018"/>
                <a:gd name="connsiteY5" fmla="*/ 2758868 h 3993377"/>
                <a:gd name="connsiteX6" fmla="*/ 0 w 2469018"/>
                <a:gd name="connsiteY6" fmla="*/ 1231001 h 3993377"/>
                <a:gd name="connsiteX7" fmla="*/ 1108288 w 2469018"/>
                <a:gd name="connsiteY7" fmla="*/ 2866 h 3993377"/>
                <a:gd name="connsiteX8" fmla="*/ 1164504 w 2469018"/>
                <a:gd name="connsiteY8" fmla="*/ 27 h 3993377"/>
                <a:gd name="connsiteX9" fmla="*/ 1164504 w 2469018"/>
                <a:gd name="connsiteY9" fmla="*/ 205654 h 3993377"/>
                <a:gd name="connsiteX10" fmla="*/ 1234246 w 2469018"/>
                <a:gd name="connsiteY10" fmla="*/ 275396 h 3993377"/>
                <a:gd name="connsiteX11" fmla="*/ 1303988 w 2469018"/>
                <a:gd name="connsiteY11" fmla="*/ 205654 h 399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9018" h="3993377">
                  <a:moveTo>
                    <a:pt x="1303988" y="0"/>
                  </a:moveTo>
                  <a:lnTo>
                    <a:pt x="1360731" y="2866"/>
                  </a:lnTo>
                  <a:cubicBezTo>
                    <a:pt x="1983239" y="66085"/>
                    <a:pt x="2469018" y="591814"/>
                    <a:pt x="2469018" y="1231001"/>
                  </a:cubicBezTo>
                  <a:lnTo>
                    <a:pt x="2469018" y="2758868"/>
                  </a:lnTo>
                  <a:cubicBezTo>
                    <a:pt x="2469018" y="3440668"/>
                    <a:pt x="1916309" y="3993377"/>
                    <a:pt x="1234509" y="3993377"/>
                  </a:cubicBezTo>
                  <a:cubicBezTo>
                    <a:pt x="552709" y="3993377"/>
                    <a:pt x="0" y="3440668"/>
                    <a:pt x="0" y="2758868"/>
                  </a:cubicBezTo>
                  <a:lnTo>
                    <a:pt x="0" y="1231001"/>
                  </a:lnTo>
                  <a:cubicBezTo>
                    <a:pt x="0" y="591814"/>
                    <a:pt x="485780" y="66085"/>
                    <a:pt x="1108288" y="2866"/>
                  </a:cubicBezTo>
                  <a:lnTo>
                    <a:pt x="1164504" y="27"/>
                  </a:lnTo>
                  <a:lnTo>
                    <a:pt x="1164504" y="205654"/>
                  </a:lnTo>
                  <a:cubicBezTo>
                    <a:pt x="1164504" y="244171"/>
                    <a:pt x="1195729" y="275396"/>
                    <a:pt x="1234246" y="275396"/>
                  </a:cubicBezTo>
                  <a:cubicBezTo>
                    <a:pt x="1272763" y="275396"/>
                    <a:pt x="1303988" y="244171"/>
                    <a:pt x="1303988" y="205654"/>
                  </a:cubicBezTo>
                  <a:close/>
                </a:path>
              </a:pathLst>
            </a:custGeom>
            <a:solidFill>
              <a:srgbClr val="DF8639"/>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8386" tIns="24193" rIns="48386" bIns="2419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52" dirty="0"/>
            </a:p>
          </p:txBody>
        </p:sp>
        <p:sp>
          <p:nvSpPr>
            <p:cNvPr id="25" name="Oval 24">
              <a:extLst>
                <a:ext uri="{FF2B5EF4-FFF2-40B4-BE49-F238E27FC236}">
                  <a16:creationId xmlns:a16="http://schemas.microsoft.com/office/drawing/2014/main" id="{359EB534-C944-4D8E-B120-7522919C14C9}"/>
                </a:ext>
              </a:extLst>
            </p:cNvPr>
            <p:cNvSpPr/>
            <p:nvPr/>
          </p:nvSpPr>
          <p:spPr>
            <a:xfrm>
              <a:off x="2191941" y="3772255"/>
              <a:ext cx="862879" cy="862879"/>
            </a:xfrm>
            <a:prstGeom prst="ellipse">
              <a:avLst/>
            </a:prstGeom>
            <a:solidFill>
              <a:schemeClr val="bg1"/>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8386" tIns="24193" rIns="48386" bIns="2419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52" dirty="0"/>
            </a:p>
          </p:txBody>
        </p:sp>
        <p:sp>
          <p:nvSpPr>
            <p:cNvPr id="31" name="TextBox 93">
              <a:extLst>
                <a:ext uri="{FF2B5EF4-FFF2-40B4-BE49-F238E27FC236}">
                  <a16:creationId xmlns:a16="http://schemas.microsoft.com/office/drawing/2014/main" id="{0F188F4A-D020-43CC-BC6F-76D583710A19}"/>
                </a:ext>
              </a:extLst>
            </p:cNvPr>
            <p:cNvSpPr txBox="1"/>
            <p:nvPr/>
          </p:nvSpPr>
          <p:spPr>
            <a:xfrm>
              <a:off x="2052869" y="3112392"/>
              <a:ext cx="1144068" cy="33429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700"/>
                </a:lnSpc>
              </a:pPr>
              <a:r>
                <a:rPr lang="en-US" sz="1700" dirty="0" smtClean="0">
                  <a:solidFill>
                    <a:schemeClr val="bg1"/>
                  </a:solidFill>
                </a:rPr>
                <a:t>Mobility</a:t>
              </a:r>
              <a:endParaRPr lang="en-US" sz="1700" dirty="0">
                <a:solidFill>
                  <a:schemeClr val="bg1"/>
                </a:solidFill>
              </a:endParaRPr>
            </a:p>
          </p:txBody>
        </p:sp>
        <p:pic>
          <p:nvPicPr>
            <p:cNvPr id="41" name="Graphic 40" descr="Car">
              <a:extLst>
                <a:ext uri="{FF2B5EF4-FFF2-40B4-BE49-F238E27FC236}">
                  <a16:creationId xmlns:a16="http://schemas.microsoft.com/office/drawing/2014/main" id="{308FFCE8-35D1-4925-A30E-B4F3678628A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300809" y="3869194"/>
              <a:ext cx="645143" cy="645143"/>
            </a:xfrm>
            <a:prstGeom prst="rect">
              <a:avLst/>
            </a:prstGeom>
          </p:spPr>
        </p:pic>
      </p:grpSp>
      <p:grpSp>
        <p:nvGrpSpPr>
          <p:cNvPr id="4" name="Group 3"/>
          <p:cNvGrpSpPr/>
          <p:nvPr/>
        </p:nvGrpSpPr>
        <p:grpSpPr>
          <a:xfrm>
            <a:off x="4081523" y="3549648"/>
            <a:ext cx="1224885" cy="1981122"/>
            <a:chOff x="3498150" y="3657235"/>
            <a:chExt cx="1306487" cy="2113105"/>
          </a:xfrm>
        </p:grpSpPr>
        <p:sp>
          <p:nvSpPr>
            <p:cNvPr id="26" name="Freeform: Shape 25">
              <a:extLst>
                <a:ext uri="{FF2B5EF4-FFF2-40B4-BE49-F238E27FC236}">
                  <a16:creationId xmlns:a16="http://schemas.microsoft.com/office/drawing/2014/main" id="{21D36E90-79E5-4ED0-A50D-B1DFD9C28F71}"/>
                </a:ext>
              </a:extLst>
            </p:cNvPr>
            <p:cNvSpPr/>
            <p:nvPr/>
          </p:nvSpPr>
          <p:spPr>
            <a:xfrm>
              <a:off x="3498150" y="3657235"/>
              <a:ext cx="1306487" cy="2113105"/>
            </a:xfrm>
            <a:custGeom>
              <a:avLst/>
              <a:gdLst>
                <a:gd name="connsiteX0" fmla="*/ 1234509 w 2469018"/>
                <a:gd name="connsiteY0" fmla="*/ 0 h 3993377"/>
                <a:gd name="connsiteX1" fmla="*/ 2469018 w 2469018"/>
                <a:gd name="connsiteY1" fmla="*/ 1234509 h 3993377"/>
                <a:gd name="connsiteX2" fmla="*/ 2469018 w 2469018"/>
                <a:gd name="connsiteY2" fmla="*/ 2762376 h 3993377"/>
                <a:gd name="connsiteX3" fmla="*/ 1360731 w 2469018"/>
                <a:gd name="connsiteY3" fmla="*/ 3990512 h 3993377"/>
                <a:gd name="connsiteX4" fmla="*/ 1304513 w 2469018"/>
                <a:gd name="connsiteY4" fmla="*/ 3993350 h 3993377"/>
                <a:gd name="connsiteX5" fmla="*/ 1304513 w 2469018"/>
                <a:gd name="connsiteY5" fmla="*/ 3838639 h 3993377"/>
                <a:gd name="connsiteX6" fmla="*/ 1234771 w 2469018"/>
                <a:gd name="connsiteY6" fmla="*/ 3768897 h 3993377"/>
                <a:gd name="connsiteX7" fmla="*/ 1165029 w 2469018"/>
                <a:gd name="connsiteY7" fmla="*/ 3838639 h 3993377"/>
                <a:gd name="connsiteX8" fmla="*/ 1165029 w 2469018"/>
                <a:gd name="connsiteY8" fmla="*/ 3993377 h 3993377"/>
                <a:gd name="connsiteX9" fmla="*/ 1108288 w 2469018"/>
                <a:gd name="connsiteY9" fmla="*/ 3990512 h 3993377"/>
                <a:gd name="connsiteX10" fmla="*/ 0 w 2469018"/>
                <a:gd name="connsiteY10" fmla="*/ 2762376 h 3993377"/>
                <a:gd name="connsiteX11" fmla="*/ 0 w 2469018"/>
                <a:gd name="connsiteY11" fmla="*/ 1234509 h 3993377"/>
                <a:gd name="connsiteX12" fmla="*/ 1234509 w 2469018"/>
                <a:gd name="connsiteY12" fmla="*/ 0 h 399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9018" h="3993377">
                  <a:moveTo>
                    <a:pt x="1234509" y="0"/>
                  </a:moveTo>
                  <a:cubicBezTo>
                    <a:pt x="1916309" y="0"/>
                    <a:pt x="2469018" y="552709"/>
                    <a:pt x="2469018" y="1234509"/>
                  </a:cubicBezTo>
                  <a:lnTo>
                    <a:pt x="2469018" y="2762376"/>
                  </a:lnTo>
                  <a:cubicBezTo>
                    <a:pt x="2469018" y="3401564"/>
                    <a:pt x="1983239" y="3927292"/>
                    <a:pt x="1360731" y="3990512"/>
                  </a:cubicBezTo>
                  <a:lnTo>
                    <a:pt x="1304513" y="3993350"/>
                  </a:lnTo>
                  <a:lnTo>
                    <a:pt x="1304513" y="3838639"/>
                  </a:lnTo>
                  <a:cubicBezTo>
                    <a:pt x="1304513" y="3800122"/>
                    <a:pt x="1273288" y="3768897"/>
                    <a:pt x="1234771" y="3768897"/>
                  </a:cubicBezTo>
                  <a:cubicBezTo>
                    <a:pt x="1196254" y="3768897"/>
                    <a:pt x="1165029" y="3800122"/>
                    <a:pt x="1165029" y="3838639"/>
                  </a:cubicBezTo>
                  <a:lnTo>
                    <a:pt x="1165029" y="3993377"/>
                  </a:lnTo>
                  <a:lnTo>
                    <a:pt x="1108288" y="3990512"/>
                  </a:lnTo>
                  <a:cubicBezTo>
                    <a:pt x="485780" y="3927292"/>
                    <a:pt x="0" y="3401564"/>
                    <a:pt x="0" y="2762376"/>
                  </a:cubicBezTo>
                  <a:lnTo>
                    <a:pt x="0" y="1234509"/>
                  </a:lnTo>
                  <a:cubicBezTo>
                    <a:pt x="0" y="552709"/>
                    <a:pt x="552709" y="0"/>
                    <a:pt x="1234509" y="0"/>
                  </a:cubicBezTo>
                  <a:close/>
                </a:path>
              </a:pathLst>
            </a:custGeom>
            <a:solidFill>
              <a:srgbClr val="02A5E2"/>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8386" tIns="24193" rIns="48386" bIns="2419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52" dirty="0"/>
            </a:p>
          </p:txBody>
        </p:sp>
        <p:sp>
          <p:nvSpPr>
            <p:cNvPr id="27" name="Oval 26">
              <a:extLst>
                <a:ext uri="{FF2B5EF4-FFF2-40B4-BE49-F238E27FC236}">
                  <a16:creationId xmlns:a16="http://schemas.microsoft.com/office/drawing/2014/main" id="{B44CCDE2-6FE9-4117-9CBC-EEF1D3F8E797}"/>
                </a:ext>
              </a:extLst>
            </p:cNvPr>
            <p:cNvSpPr/>
            <p:nvPr/>
          </p:nvSpPr>
          <p:spPr>
            <a:xfrm>
              <a:off x="3719955" y="3878486"/>
              <a:ext cx="862879" cy="862879"/>
            </a:xfrm>
            <a:prstGeom prst="ellipse">
              <a:avLst/>
            </a:prstGeom>
            <a:solidFill>
              <a:schemeClr val="bg1"/>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8386" tIns="24193" rIns="48386" bIns="2419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52" dirty="0"/>
            </a:p>
          </p:txBody>
        </p:sp>
        <p:sp>
          <p:nvSpPr>
            <p:cNvPr id="33" name="TextBox 95">
              <a:extLst>
                <a:ext uri="{FF2B5EF4-FFF2-40B4-BE49-F238E27FC236}">
                  <a16:creationId xmlns:a16="http://schemas.microsoft.com/office/drawing/2014/main" id="{A3C22E48-C201-4816-AF08-114844B51792}"/>
                </a:ext>
              </a:extLst>
            </p:cNvPr>
            <p:cNvSpPr txBox="1"/>
            <p:nvPr/>
          </p:nvSpPr>
          <p:spPr>
            <a:xfrm>
              <a:off x="3580884" y="4861560"/>
              <a:ext cx="1144068" cy="53354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700"/>
                </a:lnSpc>
              </a:pPr>
              <a:r>
                <a:rPr lang="en-US" sz="1700" dirty="0">
                  <a:solidFill>
                    <a:schemeClr val="bg1"/>
                  </a:solidFill>
                </a:rPr>
                <a:t>Medical Devices</a:t>
              </a:r>
            </a:p>
          </p:txBody>
        </p:sp>
        <p:pic>
          <p:nvPicPr>
            <p:cNvPr id="43" name="Graphic 42" descr="Stethoscope">
              <a:extLst>
                <a:ext uri="{FF2B5EF4-FFF2-40B4-BE49-F238E27FC236}">
                  <a16:creationId xmlns:a16="http://schemas.microsoft.com/office/drawing/2014/main" id="{4CCACCDF-1929-4348-816D-C2D299679CD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828822" y="3979041"/>
              <a:ext cx="645143" cy="645143"/>
            </a:xfrm>
            <a:prstGeom prst="rect">
              <a:avLst/>
            </a:prstGeom>
          </p:spPr>
        </p:pic>
      </p:grpSp>
      <p:sp>
        <p:nvSpPr>
          <p:cNvPr id="35" name="Rectangle 34"/>
          <p:cNvSpPr/>
          <p:nvPr/>
        </p:nvSpPr>
        <p:spPr>
          <a:xfrm>
            <a:off x="0" y="991664"/>
            <a:ext cx="6437578" cy="89646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TextBox 35"/>
          <p:cNvSpPr txBox="1"/>
          <p:nvPr/>
        </p:nvSpPr>
        <p:spPr>
          <a:xfrm>
            <a:off x="228599" y="1043449"/>
            <a:ext cx="5483901" cy="854989"/>
          </a:xfrm>
          <a:prstGeom prst="rect">
            <a:avLst/>
          </a:prstGeom>
          <a:noFill/>
        </p:spPr>
        <p:txBody>
          <a:bodyPr wrap="square" lIns="108850" tIns="54425" rIns="108850" bIns="54425" rtlCol="1">
            <a:spAutoFit/>
          </a:bodyPr>
          <a:lstStyle/>
          <a:p>
            <a:pPr>
              <a:lnSpc>
                <a:spcPts val="2900"/>
              </a:lnSpc>
            </a:pPr>
            <a:r>
              <a:rPr lang="en-IN" sz="2900" smtClean="0">
                <a:solidFill>
                  <a:schemeClr val="bg1"/>
                </a:solidFill>
                <a:latin typeface="Trebuchet MS" pitchFamily="34" charset="0"/>
              </a:rPr>
              <a:t>FOCUS SECTORS BETWEEN INDIA &amp; ISRAEL</a:t>
            </a:r>
            <a:endParaRPr lang="en-IN" sz="2900" dirty="0">
              <a:solidFill>
                <a:schemeClr val="bg1"/>
              </a:solidFill>
              <a:latin typeface="Trebuchet MS" pitchFamily="34" charset="0"/>
            </a:endParaRPr>
          </a:p>
        </p:txBody>
      </p:sp>
      <p:sp>
        <p:nvSpPr>
          <p:cNvPr id="38" name="TextBox 37"/>
          <p:cNvSpPr txBox="1"/>
          <p:nvPr/>
        </p:nvSpPr>
        <p:spPr>
          <a:xfrm flipH="1">
            <a:off x="5789949" y="1278651"/>
            <a:ext cx="302300" cy="609473"/>
          </a:xfrm>
          <a:prstGeom prst="rect">
            <a:avLst/>
          </a:prstGeom>
          <a:noFill/>
        </p:spPr>
        <p:txBody>
          <a:bodyPr wrap="square" lIns="108850" tIns="54425" rIns="108850" bIns="54425" rtlCol="1">
            <a:spAutoFit/>
          </a:bodyPr>
          <a:lstStyle/>
          <a:p>
            <a:pPr algn="ctr">
              <a:lnSpc>
                <a:spcPts val="2500"/>
              </a:lnSpc>
            </a:pPr>
            <a:r>
              <a:rPr lang="en-US" sz="8800" smtClean="0">
                <a:solidFill>
                  <a:schemeClr val="bg1">
                    <a:lumMod val="65000"/>
                  </a:schemeClr>
                </a:solidFill>
                <a:latin typeface="Trebuchet MS" pitchFamily="34" charset="0"/>
              </a:rPr>
              <a:t>7</a:t>
            </a:r>
            <a:endParaRPr lang="en-IN" sz="8800" dirty="0">
              <a:solidFill>
                <a:schemeClr val="bg1">
                  <a:lumMod val="65000"/>
                </a:schemeClr>
              </a:solidFill>
              <a:latin typeface="Trebuchet MS" pitchFamily="34" charset="0"/>
            </a:endParaRPr>
          </a:p>
        </p:txBody>
      </p:sp>
      <p:sp>
        <p:nvSpPr>
          <p:cNvPr id="40" name="TextBox 39">
            <a:extLst>
              <a:ext uri="{FF2B5EF4-FFF2-40B4-BE49-F238E27FC236}">
                <a16:creationId xmlns:a16="http://schemas.microsoft.com/office/drawing/2014/main" id="{AD30DAAB-A695-4C33-92AF-F8FF81F2D7A6}"/>
              </a:ext>
            </a:extLst>
          </p:cNvPr>
          <p:cNvSpPr txBox="1"/>
          <p:nvPr/>
        </p:nvSpPr>
        <p:spPr>
          <a:xfrm>
            <a:off x="567870" y="6492585"/>
            <a:ext cx="5641655" cy="830997"/>
          </a:xfrm>
          <a:prstGeom prst="rect">
            <a:avLst/>
          </a:prstGeom>
          <a:noFill/>
        </p:spPr>
        <p:txBody>
          <a:bodyPr wrap="square" rtlCol="0">
            <a:spAutoFit/>
          </a:bodyPr>
          <a:lstStyle/>
          <a:p>
            <a:pPr algn="ctr" fontAlgn="base"/>
            <a:r>
              <a:rPr lang="en-IN" sz="1600" dirty="0" smtClean="0">
                <a:solidFill>
                  <a:schemeClr val="tx1">
                    <a:lumMod val="50000"/>
                  </a:schemeClr>
                </a:solidFill>
                <a:latin typeface="Trebuchet MS" pitchFamily="34" charset="0"/>
              </a:rPr>
              <a:t>As per our analysis the </a:t>
            </a:r>
            <a:r>
              <a:rPr lang="en-IN" sz="1600" dirty="0">
                <a:solidFill>
                  <a:schemeClr val="tx1">
                    <a:lumMod val="50000"/>
                  </a:schemeClr>
                </a:solidFill>
                <a:latin typeface="Trebuchet MS" pitchFamily="34" charset="0"/>
              </a:rPr>
              <a:t>above mentioned sectors </a:t>
            </a:r>
            <a:r>
              <a:rPr lang="en-IN" sz="1600" dirty="0" smtClean="0">
                <a:solidFill>
                  <a:schemeClr val="tx1">
                    <a:lumMod val="50000"/>
                  </a:schemeClr>
                </a:solidFill>
                <a:latin typeface="Trebuchet MS" pitchFamily="34" charset="0"/>
              </a:rPr>
              <a:t/>
            </a:r>
            <a:br>
              <a:rPr lang="en-IN" sz="1600" dirty="0" smtClean="0">
                <a:solidFill>
                  <a:schemeClr val="tx1">
                    <a:lumMod val="50000"/>
                  </a:schemeClr>
                </a:solidFill>
                <a:latin typeface="Trebuchet MS" pitchFamily="34" charset="0"/>
              </a:rPr>
            </a:br>
            <a:r>
              <a:rPr lang="en-IN" sz="1600" dirty="0" smtClean="0">
                <a:solidFill>
                  <a:schemeClr val="tx1">
                    <a:lumMod val="50000"/>
                  </a:schemeClr>
                </a:solidFill>
                <a:latin typeface="Trebuchet MS" pitchFamily="34" charset="0"/>
              </a:rPr>
              <a:t>are </a:t>
            </a:r>
            <a:r>
              <a:rPr lang="en-IN" sz="1600" dirty="0">
                <a:solidFill>
                  <a:schemeClr val="tx1">
                    <a:lumMod val="50000"/>
                  </a:schemeClr>
                </a:solidFill>
                <a:latin typeface="Trebuchet MS" pitchFamily="34" charset="0"/>
              </a:rPr>
              <a:t>likely to witness enhanced cross border activity between India &amp; </a:t>
            </a:r>
            <a:r>
              <a:rPr lang="en-IN" sz="1600" dirty="0" smtClean="0">
                <a:solidFill>
                  <a:schemeClr val="tx1">
                    <a:lumMod val="50000"/>
                  </a:schemeClr>
                </a:solidFill>
                <a:latin typeface="Trebuchet MS" pitchFamily="34" charset="0"/>
              </a:rPr>
              <a:t>Israel</a:t>
            </a:r>
            <a:endParaRPr lang="en-IN" sz="1600" b="1" dirty="0">
              <a:solidFill>
                <a:schemeClr val="tx1">
                  <a:lumMod val="50000"/>
                </a:schemeClr>
              </a:solidFill>
              <a:latin typeface="Trebuchet MS" pitchFamily="34" charset="0"/>
            </a:endParaRPr>
          </a:p>
        </p:txBody>
      </p:sp>
      <p:sp>
        <p:nvSpPr>
          <p:cNvPr id="42" name="TextBox 41">
            <a:extLst>
              <a:ext uri="{FF2B5EF4-FFF2-40B4-BE49-F238E27FC236}">
                <a16:creationId xmlns:a16="http://schemas.microsoft.com/office/drawing/2014/main" id="{78629D81-8525-483C-B91D-4169FC31FDCE}"/>
              </a:ext>
            </a:extLst>
          </p:cNvPr>
          <p:cNvSpPr txBox="1"/>
          <p:nvPr/>
        </p:nvSpPr>
        <p:spPr>
          <a:xfrm>
            <a:off x="248919" y="9586587"/>
            <a:ext cx="234360" cy="211725"/>
          </a:xfrm>
          <a:prstGeom prst="rect">
            <a:avLst/>
          </a:prstGeom>
          <a:noFill/>
        </p:spPr>
        <p:txBody>
          <a:bodyPr wrap="none" rtlCol="0">
            <a:spAutoFit/>
          </a:bodyPr>
          <a:lstStyle/>
          <a:p>
            <a:r>
              <a:rPr lang="en-US" sz="776" smtClean="0"/>
              <a:t>7</a:t>
            </a:r>
            <a:endParaRPr lang="en-IN" sz="776" dirty="0"/>
          </a:p>
        </p:txBody>
      </p:sp>
      <p:grpSp>
        <p:nvGrpSpPr>
          <p:cNvPr id="7" name="Group 6"/>
          <p:cNvGrpSpPr/>
          <p:nvPr/>
        </p:nvGrpSpPr>
        <p:grpSpPr>
          <a:xfrm>
            <a:off x="279194" y="2743200"/>
            <a:ext cx="1224885" cy="1981200"/>
            <a:chOff x="-1281594" y="2743200"/>
            <a:chExt cx="1306487" cy="2113188"/>
          </a:xfrm>
        </p:grpSpPr>
        <p:sp>
          <p:nvSpPr>
            <p:cNvPr id="46" name="Freeform: Shape 27">
              <a:extLst>
                <a:ext uri="{FF2B5EF4-FFF2-40B4-BE49-F238E27FC236}">
                  <a16:creationId xmlns:a16="http://schemas.microsoft.com/office/drawing/2014/main" id="{962B1953-8F40-4D54-96B8-8511DBF292B9}"/>
                </a:ext>
              </a:extLst>
            </p:cNvPr>
            <p:cNvSpPr/>
            <p:nvPr/>
          </p:nvSpPr>
          <p:spPr>
            <a:xfrm>
              <a:off x="-1281594" y="2743200"/>
              <a:ext cx="1306487" cy="2113188"/>
            </a:xfrm>
            <a:custGeom>
              <a:avLst/>
              <a:gdLst>
                <a:gd name="connsiteX0" fmla="*/ 1300857 w 2469018"/>
                <a:gd name="connsiteY0" fmla="*/ 0 h 3993535"/>
                <a:gd name="connsiteX1" fmla="*/ 1360730 w 2469018"/>
                <a:gd name="connsiteY1" fmla="*/ 3024 h 3993535"/>
                <a:gd name="connsiteX2" fmla="*/ 2469018 w 2469018"/>
                <a:gd name="connsiteY2" fmla="*/ 1231159 h 3993535"/>
                <a:gd name="connsiteX3" fmla="*/ 2469018 w 2469018"/>
                <a:gd name="connsiteY3" fmla="*/ 2759026 h 3993535"/>
                <a:gd name="connsiteX4" fmla="*/ 1234509 w 2469018"/>
                <a:gd name="connsiteY4" fmla="*/ 3993535 h 3993535"/>
                <a:gd name="connsiteX5" fmla="*/ 0 w 2469018"/>
                <a:gd name="connsiteY5" fmla="*/ 2759026 h 3993535"/>
                <a:gd name="connsiteX6" fmla="*/ 0 w 2469018"/>
                <a:gd name="connsiteY6" fmla="*/ 1231159 h 3993535"/>
                <a:gd name="connsiteX7" fmla="*/ 1108288 w 2469018"/>
                <a:gd name="connsiteY7" fmla="*/ 3024 h 3993535"/>
                <a:gd name="connsiteX8" fmla="*/ 1161373 w 2469018"/>
                <a:gd name="connsiteY8" fmla="*/ 343 h 3993535"/>
                <a:gd name="connsiteX9" fmla="*/ 1161373 w 2469018"/>
                <a:gd name="connsiteY9" fmla="*/ 205812 h 3993535"/>
                <a:gd name="connsiteX10" fmla="*/ 1231115 w 2469018"/>
                <a:gd name="connsiteY10" fmla="*/ 275554 h 3993535"/>
                <a:gd name="connsiteX11" fmla="*/ 1300857 w 2469018"/>
                <a:gd name="connsiteY11" fmla="*/ 205812 h 39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9018" h="3993535">
                  <a:moveTo>
                    <a:pt x="1300857" y="0"/>
                  </a:moveTo>
                  <a:lnTo>
                    <a:pt x="1360730" y="3024"/>
                  </a:lnTo>
                  <a:cubicBezTo>
                    <a:pt x="1983239" y="66243"/>
                    <a:pt x="2469018" y="591972"/>
                    <a:pt x="2469018" y="1231159"/>
                  </a:cubicBezTo>
                  <a:lnTo>
                    <a:pt x="2469018" y="2759026"/>
                  </a:lnTo>
                  <a:cubicBezTo>
                    <a:pt x="2469018" y="3440826"/>
                    <a:pt x="1916309" y="3993535"/>
                    <a:pt x="1234509" y="3993535"/>
                  </a:cubicBezTo>
                  <a:cubicBezTo>
                    <a:pt x="552709" y="3993535"/>
                    <a:pt x="0" y="3440826"/>
                    <a:pt x="0" y="2759026"/>
                  </a:cubicBezTo>
                  <a:lnTo>
                    <a:pt x="0" y="1231159"/>
                  </a:lnTo>
                  <a:cubicBezTo>
                    <a:pt x="0" y="591972"/>
                    <a:pt x="485779" y="66243"/>
                    <a:pt x="1108288" y="3024"/>
                  </a:cubicBezTo>
                  <a:lnTo>
                    <a:pt x="1161373" y="343"/>
                  </a:lnTo>
                  <a:lnTo>
                    <a:pt x="1161373" y="205812"/>
                  </a:lnTo>
                  <a:cubicBezTo>
                    <a:pt x="1161373" y="244329"/>
                    <a:pt x="1192598" y="275554"/>
                    <a:pt x="1231115" y="275554"/>
                  </a:cubicBezTo>
                  <a:cubicBezTo>
                    <a:pt x="1269632" y="275554"/>
                    <a:pt x="1300857" y="244329"/>
                    <a:pt x="1300857" y="205812"/>
                  </a:cubicBezTo>
                  <a:close/>
                </a:path>
              </a:pathLst>
            </a:custGeom>
            <a:solidFill>
              <a:srgbClr val="921137"/>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8386" tIns="24193" rIns="48386" bIns="2419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52" dirty="0"/>
            </a:p>
          </p:txBody>
        </p:sp>
        <p:sp>
          <p:nvSpPr>
            <p:cNvPr id="47" name="Oval 46">
              <a:extLst>
                <a:ext uri="{FF2B5EF4-FFF2-40B4-BE49-F238E27FC236}">
                  <a16:creationId xmlns:a16="http://schemas.microsoft.com/office/drawing/2014/main" id="{C7028EBE-C6F4-487C-B0AD-B07F94CF02CD}"/>
                </a:ext>
              </a:extLst>
            </p:cNvPr>
            <p:cNvSpPr/>
            <p:nvPr/>
          </p:nvSpPr>
          <p:spPr>
            <a:xfrm>
              <a:off x="-1059789" y="3772255"/>
              <a:ext cx="862879" cy="862879"/>
            </a:xfrm>
            <a:prstGeom prst="ellipse">
              <a:avLst/>
            </a:prstGeom>
            <a:solidFill>
              <a:schemeClr val="bg1"/>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8386" tIns="24193" rIns="48386" bIns="2419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52" dirty="0"/>
            </a:p>
          </p:txBody>
        </p:sp>
        <p:sp>
          <p:nvSpPr>
            <p:cNvPr id="48" name="TextBox 94">
              <a:extLst>
                <a:ext uri="{FF2B5EF4-FFF2-40B4-BE49-F238E27FC236}">
                  <a16:creationId xmlns:a16="http://schemas.microsoft.com/office/drawing/2014/main" id="{3D71D124-4DD8-40F7-BBCA-DE15EE4A8500}"/>
                </a:ext>
              </a:extLst>
            </p:cNvPr>
            <p:cNvSpPr txBox="1"/>
            <p:nvPr/>
          </p:nvSpPr>
          <p:spPr>
            <a:xfrm>
              <a:off x="-1202179" y="3112392"/>
              <a:ext cx="1144068" cy="31553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700"/>
                </a:lnSpc>
              </a:pPr>
              <a:r>
                <a:rPr lang="en-US" sz="1700">
                  <a:solidFill>
                    <a:schemeClr val="bg1"/>
                  </a:solidFill>
                </a:rPr>
                <a:t>Agritech</a:t>
              </a:r>
              <a:endParaRPr lang="en-US" sz="1700" dirty="0">
                <a:solidFill>
                  <a:schemeClr val="bg1"/>
                </a:solidFill>
              </a:endParaRPr>
            </a:p>
          </p:txBody>
        </p:sp>
        <p:pic>
          <p:nvPicPr>
            <p:cNvPr id="3" name="Picture 2"/>
            <p:cNvPicPr>
              <a:picLocks noChangeAspect="1"/>
            </p:cNvPicPr>
            <p:nvPr/>
          </p:nvPicPr>
          <p:blipFill rotWithShape="1">
            <a:blip r:embed="rId11" cstate="print">
              <a:duotone>
                <a:schemeClr val="accent1">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27705" t="25296" r="21704" b="29383"/>
            <a:stretch/>
          </p:blipFill>
          <p:spPr>
            <a:xfrm>
              <a:off x="-973686" y="3805867"/>
              <a:ext cx="723609" cy="729261"/>
            </a:xfrm>
            <a:prstGeom prst="ellipse">
              <a:avLst/>
            </a:prstGeom>
          </p:spPr>
        </p:pic>
      </p:grpSp>
    </p:spTree>
    <p:extLst>
      <p:ext uri="{BB962C8B-B14F-4D97-AF65-F5344CB8AC3E}">
        <p14:creationId xmlns:p14="http://schemas.microsoft.com/office/powerpoint/2010/main" val="2220229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78629D81-8525-483C-B91D-4169FC31FDCE}"/>
              </a:ext>
            </a:extLst>
          </p:cNvPr>
          <p:cNvSpPr txBox="1"/>
          <p:nvPr/>
        </p:nvSpPr>
        <p:spPr>
          <a:xfrm>
            <a:off x="248919" y="9586587"/>
            <a:ext cx="234360" cy="211725"/>
          </a:xfrm>
          <a:prstGeom prst="rect">
            <a:avLst/>
          </a:prstGeom>
          <a:noFill/>
        </p:spPr>
        <p:txBody>
          <a:bodyPr wrap="none" rtlCol="0">
            <a:spAutoFit/>
          </a:bodyPr>
          <a:lstStyle/>
          <a:p>
            <a:r>
              <a:rPr lang="en-US" sz="776" dirty="0"/>
              <a:t>8</a:t>
            </a:r>
            <a:endParaRPr lang="en-IN" sz="776" dirty="0"/>
          </a:p>
        </p:txBody>
      </p:sp>
      <p:sp>
        <p:nvSpPr>
          <p:cNvPr id="136" name="TextBox 135">
            <a:extLst>
              <a:ext uri="{FF2B5EF4-FFF2-40B4-BE49-F238E27FC236}">
                <a16:creationId xmlns:a16="http://schemas.microsoft.com/office/drawing/2014/main" id="{C336552F-0FF7-4836-ADF4-2EBF50CAF3B5}"/>
              </a:ext>
            </a:extLst>
          </p:cNvPr>
          <p:cNvSpPr txBox="1"/>
          <p:nvPr/>
        </p:nvSpPr>
        <p:spPr>
          <a:xfrm>
            <a:off x="2247010" y="3021745"/>
            <a:ext cx="3154034" cy="190052"/>
          </a:xfrm>
          <a:prstGeom prst="rect">
            <a:avLst/>
          </a:prstGeom>
          <a:noFill/>
        </p:spPr>
        <p:txBody>
          <a:bodyPr wrap="square" lIns="0" rIns="0" rtlCol="0" anchor="t">
            <a:spAutoFit/>
          </a:bodyPr>
          <a:lstStyle/>
          <a:p>
            <a:pPr algn="just"/>
            <a:endParaRPr lang="en-US" sz="635" dirty="0">
              <a:solidFill>
                <a:schemeClr val="tx1">
                  <a:lumMod val="65000"/>
                  <a:lumOff val="35000"/>
                </a:schemeClr>
              </a:solidFill>
            </a:endParaRPr>
          </a:p>
        </p:txBody>
      </p:sp>
      <p:cxnSp>
        <p:nvCxnSpPr>
          <p:cNvPr id="146" name="Straight Connector 145">
            <a:extLst>
              <a:ext uri="{FF2B5EF4-FFF2-40B4-BE49-F238E27FC236}">
                <a16:creationId xmlns:a16="http://schemas.microsoft.com/office/drawing/2014/main" id="{1C35E524-FAF0-441D-A53C-D007D9B6B736}"/>
              </a:ext>
            </a:extLst>
          </p:cNvPr>
          <p:cNvCxnSpPr>
            <a:cxnSpLocks/>
          </p:cNvCxnSpPr>
          <p:nvPr/>
        </p:nvCxnSpPr>
        <p:spPr>
          <a:xfrm flipH="1">
            <a:off x="5084829" y="4701144"/>
            <a:ext cx="802984" cy="448306"/>
          </a:xfrm>
          <a:prstGeom prst="line">
            <a:avLst/>
          </a:prstGeom>
          <a:ln w="152400">
            <a:solidFill>
              <a:srgbClr val="01A3D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9B448791-75CC-4F66-AC03-52709825E33C}"/>
              </a:ext>
            </a:extLst>
          </p:cNvPr>
          <p:cNvSpPr/>
          <p:nvPr/>
        </p:nvSpPr>
        <p:spPr>
          <a:xfrm>
            <a:off x="4853218" y="4917121"/>
            <a:ext cx="464656" cy="464656"/>
          </a:xfrm>
          <a:prstGeom prst="ellipse">
            <a:avLst/>
          </a:prstGeom>
          <a:solidFill>
            <a:srgbClr val="01A3D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4193" rIns="0" bIns="24193" numCol="1" spcCol="0" rtlCol="0" fromWordArt="0" anchor="ctr" anchorCtr="0" forceAA="0" compatLnSpc="1">
            <a:prstTxWarp prst="textNoShape">
              <a:avLst/>
            </a:prstTxWarp>
            <a:noAutofit/>
          </a:bodyPr>
          <a:lstStyle/>
          <a:p>
            <a:pPr algn="ctr"/>
            <a:r>
              <a:rPr lang="en-US" sz="1905" b="1" dirty="0">
                <a:effectLst>
                  <a:outerShdw blurRad="38100" dist="38100" dir="2700000" algn="tl">
                    <a:srgbClr val="000000">
                      <a:alpha val="43137"/>
                    </a:srgbClr>
                  </a:outerShdw>
                </a:effectLst>
              </a:rPr>
              <a:t>04</a:t>
            </a:r>
          </a:p>
        </p:txBody>
      </p:sp>
      <p:sp>
        <p:nvSpPr>
          <p:cNvPr id="148" name="Freeform 14">
            <a:extLst>
              <a:ext uri="{FF2B5EF4-FFF2-40B4-BE49-F238E27FC236}">
                <a16:creationId xmlns:a16="http://schemas.microsoft.com/office/drawing/2014/main" id="{E1E79540-E908-4D6E-B020-990A912B0674}"/>
              </a:ext>
            </a:extLst>
          </p:cNvPr>
          <p:cNvSpPr>
            <a:spLocks/>
          </p:cNvSpPr>
          <p:nvPr/>
        </p:nvSpPr>
        <p:spPr bwMode="auto">
          <a:xfrm flipH="1">
            <a:off x="5624306" y="2858453"/>
            <a:ext cx="1222243" cy="2444486"/>
          </a:xfrm>
          <a:custGeom>
            <a:avLst/>
            <a:gdLst>
              <a:gd name="T0" fmla="*/ 0 w 3559"/>
              <a:gd name="T1" fmla="*/ 0 h 7118"/>
              <a:gd name="T2" fmla="*/ 3559 w 3559"/>
              <a:gd name="T3" fmla="*/ 3559 h 7118"/>
              <a:gd name="T4" fmla="*/ 0 w 3559"/>
              <a:gd name="T5" fmla="*/ 7118 h 7118"/>
              <a:gd name="T6" fmla="*/ 0 w 3559"/>
              <a:gd name="T7" fmla="*/ 6593 h 7118"/>
              <a:gd name="T8" fmla="*/ 3034 w 3559"/>
              <a:gd name="T9" fmla="*/ 3559 h 7118"/>
              <a:gd name="T10" fmla="*/ 0 w 3559"/>
              <a:gd name="T11" fmla="*/ 525 h 7118"/>
              <a:gd name="T12" fmla="*/ 0 w 3559"/>
              <a:gd name="T13" fmla="*/ 0 h 7118"/>
            </a:gdLst>
            <a:ahLst/>
            <a:cxnLst>
              <a:cxn ang="0">
                <a:pos x="T0" y="T1"/>
              </a:cxn>
              <a:cxn ang="0">
                <a:pos x="T2" y="T3"/>
              </a:cxn>
              <a:cxn ang="0">
                <a:pos x="T4" y="T5"/>
              </a:cxn>
              <a:cxn ang="0">
                <a:pos x="T6" y="T7"/>
              </a:cxn>
              <a:cxn ang="0">
                <a:pos x="T8" y="T9"/>
              </a:cxn>
              <a:cxn ang="0">
                <a:pos x="T10" y="T11"/>
              </a:cxn>
              <a:cxn ang="0">
                <a:pos x="T12" y="T13"/>
              </a:cxn>
            </a:cxnLst>
            <a:rect l="0" t="0" r="r" b="b"/>
            <a:pathLst>
              <a:path w="3559" h="7118">
                <a:moveTo>
                  <a:pt x="0" y="0"/>
                </a:moveTo>
                <a:cubicBezTo>
                  <a:pt x="1966" y="0"/>
                  <a:pt x="3559" y="1594"/>
                  <a:pt x="3559" y="3559"/>
                </a:cubicBezTo>
                <a:cubicBezTo>
                  <a:pt x="3559" y="5525"/>
                  <a:pt x="1966" y="7118"/>
                  <a:pt x="0" y="7118"/>
                </a:cubicBezTo>
                <a:lnTo>
                  <a:pt x="0" y="6593"/>
                </a:lnTo>
                <a:cubicBezTo>
                  <a:pt x="1676" y="6593"/>
                  <a:pt x="3034" y="5235"/>
                  <a:pt x="3034" y="3559"/>
                </a:cubicBezTo>
                <a:cubicBezTo>
                  <a:pt x="3034" y="1884"/>
                  <a:pt x="1676" y="525"/>
                  <a:pt x="0" y="525"/>
                </a:cubicBezTo>
                <a:lnTo>
                  <a:pt x="0" y="0"/>
                </a:lnTo>
                <a:close/>
              </a:path>
            </a:pathLst>
          </a:custGeom>
          <a:solidFill>
            <a:srgbClr val="01A3DD"/>
          </a:solidFill>
          <a:ln w="0">
            <a:solidFill>
              <a:schemeClr val="bg1"/>
            </a:solidFill>
            <a:prstDash val="solid"/>
            <a:round/>
            <a:headEnd/>
            <a:tailEnd/>
          </a:ln>
          <a:effectLst>
            <a:outerShdw blurRad="50800" dist="38100" dir="2700000" algn="tl" rotWithShape="0">
              <a:prstClr val="black">
                <a:alpha val="40000"/>
              </a:prstClr>
            </a:outerShdw>
          </a:effectLst>
        </p:spPr>
        <p:txBody>
          <a:bodyPr vert="horz" wrap="square" lIns="48386" tIns="24193" rIns="48386" bIns="24193" numCol="1" anchor="t" anchorCtr="0" compatLnSpc="1">
            <a:prstTxWarp prst="textNoShape">
              <a:avLst/>
            </a:prstTxWarp>
          </a:bodyPr>
          <a:lstStyle/>
          <a:p>
            <a:endParaRPr lang="en-US" sz="952" dirty="0"/>
          </a:p>
        </p:txBody>
      </p:sp>
      <p:cxnSp>
        <p:nvCxnSpPr>
          <p:cNvPr id="149" name="Straight Connector 148">
            <a:extLst>
              <a:ext uri="{FF2B5EF4-FFF2-40B4-BE49-F238E27FC236}">
                <a16:creationId xmlns:a16="http://schemas.microsoft.com/office/drawing/2014/main" id="{6738EF48-A789-44AD-BCA9-7B533DE0E9D5}"/>
              </a:ext>
            </a:extLst>
          </p:cNvPr>
          <p:cNvCxnSpPr>
            <a:cxnSpLocks/>
          </p:cNvCxnSpPr>
          <p:nvPr/>
        </p:nvCxnSpPr>
        <p:spPr>
          <a:xfrm flipH="1">
            <a:off x="4789898" y="4259673"/>
            <a:ext cx="1120929" cy="176120"/>
          </a:xfrm>
          <a:prstGeom prst="line">
            <a:avLst/>
          </a:prstGeom>
          <a:ln w="152400">
            <a:solidFill>
              <a:srgbClr val="0177A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A50FB4FE-56D5-43FE-B5F7-292DC1000F01}"/>
              </a:ext>
            </a:extLst>
          </p:cNvPr>
          <p:cNvSpPr/>
          <p:nvPr/>
        </p:nvSpPr>
        <p:spPr>
          <a:xfrm>
            <a:off x="4620173" y="4225189"/>
            <a:ext cx="464656" cy="464656"/>
          </a:xfrm>
          <a:prstGeom prst="ellipse">
            <a:avLst/>
          </a:prstGeom>
          <a:solidFill>
            <a:srgbClr val="0177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4193" rIns="0" bIns="24193" numCol="1" spcCol="0" rtlCol="0" fromWordArt="0" anchor="ctr" anchorCtr="0" forceAA="0" compatLnSpc="1">
            <a:prstTxWarp prst="textNoShape">
              <a:avLst/>
            </a:prstTxWarp>
            <a:noAutofit/>
          </a:bodyPr>
          <a:lstStyle/>
          <a:p>
            <a:pPr algn="ctr"/>
            <a:r>
              <a:rPr lang="en-US" sz="1905" b="1" dirty="0">
                <a:effectLst>
                  <a:outerShdw blurRad="38100" dist="38100" dir="2700000" algn="tl">
                    <a:srgbClr val="000000">
                      <a:alpha val="43137"/>
                    </a:srgbClr>
                  </a:outerShdw>
                </a:effectLst>
              </a:rPr>
              <a:t>03</a:t>
            </a:r>
          </a:p>
        </p:txBody>
      </p:sp>
      <p:sp>
        <p:nvSpPr>
          <p:cNvPr id="151" name="Freeform 11">
            <a:extLst>
              <a:ext uri="{FF2B5EF4-FFF2-40B4-BE49-F238E27FC236}">
                <a16:creationId xmlns:a16="http://schemas.microsoft.com/office/drawing/2014/main" id="{1DB0538E-1B25-4E20-89DB-5CB036F56266}"/>
              </a:ext>
            </a:extLst>
          </p:cNvPr>
          <p:cNvSpPr>
            <a:spLocks/>
          </p:cNvSpPr>
          <p:nvPr/>
        </p:nvSpPr>
        <p:spPr bwMode="auto">
          <a:xfrm flipH="1">
            <a:off x="5803326" y="3038220"/>
            <a:ext cx="1041636" cy="2084953"/>
          </a:xfrm>
          <a:custGeom>
            <a:avLst/>
            <a:gdLst>
              <a:gd name="T0" fmla="*/ 0 w 3034"/>
              <a:gd name="T1" fmla="*/ 0 h 6068"/>
              <a:gd name="T2" fmla="*/ 3034 w 3034"/>
              <a:gd name="T3" fmla="*/ 3034 h 6068"/>
              <a:gd name="T4" fmla="*/ 0 w 3034"/>
              <a:gd name="T5" fmla="*/ 6068 h 6068"/>
              <a:gd name="T6" fmla="*/ 0 w 3034"/>
              <a:gd name="T7" fmla="*/ 5543 h 6068"/>
              <a:gd name="T8" fmla="*/ 2510 w 3034"/>
              <a:gd name="T9" fmla="*/ 3034 h 6068"/>
              <a:gd name="T10" fmla="*/ 0 w 3034"/>
              <a:gd name="T11" fmla="*/ 525 h 6068"/>
              <a:gd name="T12" fmla="*/ 0 w 3034"/>
              <a:gd name="T13" fmla="*/ 0 h 6068"/>
            </a:gdLst>
            <a:ahLst/>
            <a:cxnLst>
              <a:cxn ang="0">
                <a:pos x="T0" y="T1"/>
              </a:cxn>
              <a:cxn ang="0">
                <a:pos x="T2" y="T3"/>
              </a:cxn>
              <a:cxn ang="0">
                <a:pos x="T4" y="T5"/>
              </a:cxn>
              <a:cxn ang="0">
                <a:pos x="T6" y="T7"/>
              </a:cxn>
              <a:cxn ang="0">
                <a:pos x="T8" y="T9"/>
              </a:cxn>
              <a:cxn ang="0">
                <a:pos x="T10" y="T11"/>
              </a:cxn>
              <a:cxn ang="0">
                <a:pos x="T12" y="T13"/>
              </a:cxn>
            </a:cxnLst>
            <a:rect l="0" t="0" r="r" b="b"/>
            <a:pathLst>
              <a:path w="3034" h="6068">
                <a:moveTo>
                  <a:pt x="0" y="0"/>
                </a:moveTo>
                <a:cubicBezTo>
                  <a:pt x="1676" y="0"/>
                  <a:pt x="3034" y="1359"/>
                  <a:pt x="3034" y="3034"/>
                </a:cubicBezTo>
                <a:cubicBezTo>
                  <a:pt x="3034" y="4710"/>
                  <a:pt x="1676" y="6068"/>
                  <a:pt x="0" y="6068"/>
                </a:cubicBezTo>
                <a:lnTo>
                  <a:pt x="0" y="5543"/>
                </a:lnTo>
                <a:cubicBezTo>
                  <a:pt x="1386" y="5543"/>
                  <a:pt x="2510" y="4420"/>
                  <a:pt x="2510" y="3034"/>
                </a:cubicBezTo>
                <a:cubicBezTo>
                  <a:pt x="2510" y="1649"/>
                  <a:pt x="1386" y="525"/>
                  <a:pt x="0" y="525"/>
                </a:cubicBezTo>
                <a:lnTo>
                  <a:pt x="0" y="0"/>
                </a:lnTo>
                <a:close/>
              </a:path>
            </a:pathLst>
          </a:custGeom>
          <a:solidFill>
            <a:srgbClr val="0177A1"/>
          </a:solidFill>
          <a:ln w="0">
            <a:solidFill>
              <a:schemeClr val="bg1"/>
            </a:solidFill>
            <a:prstDash val="solid"/>
            <a:round/>
            <a:headEnd/>
            <a:tailEnd/>
          </a:ln>
          <a:effectLst>
            <a:outerShdw blurRad="50800" dist="38100" dir="2700000" algn="tl" rotWithShape="0">
              <a:prstClr val="black">
                <a:alpha val="40000"/>
              </a:prstClr>
            </a:outerShdw>
          </a:effectLst>
        </p:spPr>
        <p:txBody>
          <a:bodyPr vert="horz" wrap="square" lIns="48386" tIns="24193" rIns="48386" bIns="24193" numCol="1" anchor="t" anchorCtr="0" compatLnSpc="1">
            <a:prstTxWarp prst="textNoShape">
              <a:avLst/>
            </a:prstTxWarp>
          </a:bodyPr>
          <a:lstStyle/>
          <a:p>
            <a:endParaRPr lang="en-US" sz="952" dirty="0"/>
          </a:p>
        </p:txBody>
      </p:sp>
      <p:cxnSp>
        <p:nvCxnSpPr>
          <p:cNvPr id="152" name="Straight Connector 151">
            <a:extLst>
              <a:ext uri="{FF2B5EF4-FFF2-40B4-BE49-F238E27FC236}">
                <a16:creationId xmlns:a16="http://schemas.microsoft.com/office/drawing/2014/main" id="{ADA95430-4658-4692-A335-AECCA2A937A1}"/>
              </a:ext>
            </a:extLst>
          </p:cNvPr>
          <p:cNvCxnSpPr>
            <a:cxnSpLocks/>
          </p:cNvCxnSpPr>
          <p:nvPr/>
        </p:nvCxnSpPr>
        <p:spPr>
          <a:xfrm flipH="1" flipV="1">
            <a:off x="4852501" y="3690368"/>
            <a:ext cx="1238126" cy="248999"/>
          </a:xfrm>
          <a:prstGeom prst="line">
            <a:avLst/>
          </a:prstGeom>
          <a:ln w="152400">
            <a:solidFill>
              <a:srgbClr val="015A7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88CCDFC2-4CC9-4029-B86A-160535DA969A}"/>
              </a:ext>
            </a:extLst>
          </p:cNvPr>
          <p:cNvSpPr/>
          <p:nvPr/>
        </p:nvSpPr>
        <p:spPr>
          <a:xfrm>
            <a:off x="4658639" y="3458039"/>
            <a:ext cx="464656" cy="464656"/>
          </a:xfrm>
          <a:prstGeom prst="ellipse">
            <a:avLst/>
          </a:prstGeom>
          <a:solidFill>
            <a:srgbClr val="015A7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4193" rIns="0" bIns="24193" numCol="1" spcCol="0" rtlCol="0" fromWordArt="0" anchor="ctr" anchorCtr="0" forceAA="0" compatLnSpc="1">
            <a:prstTxWarp prst="textNoShape">
              <a:avLst/>
            </a:prstTxWarp>
            <a:noAutofit/>
          </a:bodyPr>
          <a:lstStyle/>
          <a:p>
            <a:pPr algn="ctr"/>
            <a:r>
              <a:rPr lang="en-US" sz="1905" b="1" dirty="0">
                <a:effectLst>
                  <a:outerShdw blurRad="38100" dist="38100" dir="2700000" algn="tl">
                    <a:srgbClr val="000000">
                      <a:alpha val="43137"/>
                    </a:srgbClr>
                  </a:outerShdw>
                </a:effectLst>
              </a:rPr>
              <a:t>02</a:t>
            </a:r>
          </a:p>
        </p:txBody>
      </p:sp>
      <p:sp>
        <p:nvSpPr>
          <p:cNvPr id="154" name="Freeform 8">
            <a:extLst>
              <a:ext uri="{FF2B5EF4-FFF2-40B4-BE49-F238E27FC236}">
                <a16:creationId xmlns:a16="http://schemas.microsoft.com/office/drawing/2014/main" id="{5134B65E-7364-4547-BA0F-71C5C1A1DD86}"/>
              </a:ext>
            </a:extLst>
          </p:cNvPr>
          <p:cNvSpPr>
            <a:spLocks/>
          </p:cNvSpPr>
          <p:nvPr/>
        </p:nvSpPr>
        <p:spPr bwMode="auto">
          <a:xfrm flipH="1">
            <a:off x="5982744" y="3218826"/>
            <a:ext cx="861870" cy="1723741"/>
          </a:xfrm>
          <a:custGeom>
            <a:avLst/>
            <a:gdLst>
              <a:gd name="T0" fmla="*/ 0 w 2510"/>
              <a:gd name="T1" fmla="*/ 0 h 5018"/>
              <a:gd name="T2" fmla="*/ 2510 w 2510"/>
              <a:gd name="T3" fmla="*/ 2509 h 5018"/>
              <a:gd name="T4" fmla="*/ 0 w 2510"/>
              <a:gd name="T5" fmla="*/ 5018 h 5018"/>
              <a:gd name="T6" fmla="*/ 0 w 2510"/>
              <a:gd name="T7" fmla="*/ 4493 h 5018"/>
              <a:gd name="T8" fmla="*/ 1985 w 2510"/>
              <a:gd name="T9" fmla="*/ 2509 h 5018"/>
              <a:gd name="T10" fmla="*/ 0 w 2510"/>
              <a:gd name="T11" fmla="*/ 525 h 5018"/>
              <a:gd name="T12" fmla="*/ 0 w 2510"/>
              <a:gd name="T13" fmla="*/ 0 h 5018"/>
            </a:gdLst>
            <a:ahLst/>
            <a:cxnLst>
              <a:cxn ang="0">
                <a:pos x="T0" y="T1"/>
              </a:cxn>
              <a:cxn ang="0">
                <a:pos x="T2" y="T3"/>
              </a:cxn>
              <a:cxn ang="0">
                <a:pos x="T4" y="T5"/>
              </a:cxn>
              <a:cxn ang="0">
                <a:pos x="T6" y="T7"/>
              </a:cxn>
              <a:cxn ang="0">
                <a:pos x="T8" y="T9"/>
              </a:cxn>
              <a:cxn ang="0">
                <a:pos x="T10" y="T11"/>
              </a:cxn>
              <a:cxn ang="0">
                <a:pos x="T12" y="T13"/>
              </a:cxn>
            </a:cxnLst>
            <a:rect l="0" t="0" r="r" b="b"/>
            <a:pathLst>
              <a:path w="2510" h="5018">
                <a:moveTo>
                  <a:pt x="0" y="0"/>
                </a:moveTo>
                <a:cubicBezTo>
                  <a:pt x="1386" y="0"/>
                  <a:pt x="2510" y="1124"/>
                  <a:pt x="2510" y="2509"/>
                </a:cubicBezTo>
                <a:cubicBezTo>
                  <a:pt x="2510" y="3895"/>
                  <a:pt x="1386" y="5018"/>
                  <a:pt x="0" y="5018"/>
                </a:cubicBezTo>
                <a:lnTo>
                  <a:pt x="0" y="4493"/>
                </a:lnTo>
                <a:cubicBezTo>
                  <a:pt x="1096" y="4493"/>
                  <a:pt x="1985" y="3605"/>
                  <a:pt x="1985" y="2509"/>
                </a:cubicBezTo>
                <a:cubicBezTo>
                  <a:pt x="1985" y="1413"/>
                  <a:pt x="1096" y="525"/>
                  <a:pt x="0" y="525"/>
                </a:cubicBezTo>
                <a:lnTo>
                  <a:pt x="0" y="0"/>
                </a:lnTo>
                <a:close/>
              </a:path>
            </a:pathLst>
          </a:custGeom>
          <a:solidFill>
            <a:srgbClr val="015A79"/>
          </a:solidFill>
          <a:ln w="0">
            <a:solidFill>
              <a:schemeClr val="bg1"/>
            </a:solidFill>
            <a:prstDash val="solid"/>
            <a:round/>
            <a:headEnd/>
            <a:tailEnd/>
          </a:ln>
          <a:effectLst>
            <a:outerShdw blurRad="50800" dist="38100" dir="2700000" algn="tl" rotWithShape="0">
              <a:prstClr val="black">
                <a:alpha val="40000"/>
              </a:prstClr>
            </a:outerShdw>
          </a:effectLst>
        </p:spPr>
        <p:txBody>
          <a:bodyPr vert="horz" wrap="square" lIns="48386" tIns="24193" rIns="48386" bIns="24193" numCol="1" anchor="t" anchorCtr="0" compatLnSpc="1">
            <a:prstTxWarp prst="textNoShape">
              <a:avLst/>
            </a:prstTxWarp>
          </a:bodyPr>
          <a:lstStyle/>
          <a:p>
            <a:endParaRPr lang="en-US" sz="952" dirty="0"/>
          </a:p>
        </p:txBody>
      </p:sp>
      <p:cxnSp>
        <p:nvCxnSpPr>
          <p:cNvPr id="155" name="Straight Connector 154">
            <a:extLst>
              <a:ext uri="{FF2B5EF4-FFF2-40B4-BE49-F238E27FC236}">
                <a16:creationId xmlns:a16="http://schemas.microsoft.com/office/drawing/2014/main" id="{566CD8A3-7046-4FDE-A57E-9F4159576379}"/>
              </a:ext>
            </a:extLst>
          </p:cNvPr>
          <p:cNvCxnSpPr>
            <a:cxnSpLocks/>
          </p:cNvCxnSpPr>
          <p:nvPr/>
        </p:nvCxnSpPr>
        <p:spPr>
          <a:xfrm flipH="1" flipV="1">
            <a:off x="5174342" y="3071313"/>
            <a:ext cx="1231213" cy="691934"/>
          </a:xfrm>
          <a:prstGeom prst="line">
            <a:avLst/>
          </a:prstGeom>
          <a:ln w="152400">
            <a:solidFill>
              <a:srgbClr val="013D4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C3C34B6B-7FFB-4645-BF9A-D3A674A2B508}"/>
              </a:ext>
            </a:extLst>
          </p:cNvPr>
          <p:cNvSpPr/>
          <p:nvPr/>
        </p:nvSpPr>
        <p:spPr>
          <a:xfrm>
            <a:off x="4912527" y="2817263"/>
            <a:ext cx="464656" cy="464656"/>
          </a:xfrm>
          <a:prstGeom prst="ellipse">
            <a:avLst/>
          </a:prstGeom>
          <a:solidFill>
            <a:srgbClr val="013B4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4193" rIns="0" bIns="24193" numCol="1" spcCol="0" rtlCol="0" fromWordArt="0" anchor="ctr" anchorCtr="0" forceAA="0" compatLnSpc="1">
            <a:prstTxWarp prst="textNoShape">
              <a:avLst/>
            </a:prstTxWarp>
            <a:noAutofit/>
          </a:bodyPr>
          <a:lstStyle/>
          <a:p>
            <a:pPr algn="ctr"/>
            <a:r>
              <a:rPr lang="en-US" sz="1905" b="1" dirty="0">
                <a:effectLst>
                  <a:outerShdw blurRad="38100" dist="38100" dir="2700000" algn="tl">
                    <a:srgbClr val="000000">
                      <a:alpha val="43137"/>
                    </a:srgbClr>
                  </a:outerShdw>
                </a:effectLst>
              </a:rPr>
              <a:t>01</a:t>
            </a:r>
          </a:p>
        </p:txBody>
      </p:sp>
      <p:sp>
        <p:nvSpPr>
          <p:cNvPr id="157" name="Freeform 5">
            <a:extLst>
              <a:ext uri="{FF2B5EF4-FFF2-40B4-BE49-F238E27FC236}">
                <a16:creationId xmlns:a16="http://schemas.microsoft.com/office/drawing/2014/main" id="{001CFD0A-B3C4-44E0-881F-962B035A12A6}"/>
              </a:ext>
            </a:extLst>
          </p:cNvPr>
          <p:cNvSpPr>
            <a:spLocks/>
          </p:cNvSpPr>
          <p:nvPr/>
        </p:nvSpPr>
        <p:spPr bwMode="auto">
          <a:xfrm flipH="1">
            <a:off x="6171118" y="3399432"/>
            <a:ext cx="681264" cy="1362528"/>
          </a:xfrm>
          <a:custGeom>
            <a:avLst/>
            <a:gdLst>
              <a:gd name="T0" fmla="*/ 0 w 1985"/>
              <a:gd name="T1" fmla="*/ 0 h 3968"/>
              <a:gd name="T2" fmla="*/ 1985 w 1985"/>
              <a:gd name="T3" fmla="*/ 1984 h 3968"/>
              <a:gd name="T4" fmla="*/ 0 w 1985"/>
              <a:gd name="T5" fmla="*/ 3968 h 3968"/>
              <a:gd name="T6" fmla="*/ 0 w 1985"/>
              <a:gd name="T7" fmla="*/ 3443 h 3968"/>
              <a:gd name="T8" fmla="*/ 1460 w 1985"/>
              <a:gd name="T9" fmla="*/ 1984 h 3968"/>
              <a:gd name="T10" fmla="*/ 0 w 1985"/>
              <a:gd name="T11" fmla="*/ 525 h 3968"/>
              <a:gd name="T12" fmla="*/ 0 w 1985"/>
              <a:gd name="T13" fmla="*/ 0 h 3968"/>
            </a:gdLst>
            <a:ahLst/>
            <a:cxnLst>
              <a:cxn ang="0">
                <a:pos x="T0" y="T1"/>
              </a:cxn>
              <a:cxn ang="0">
                <a:pos x="T2" y="T3"/>
              </a:cxn>
              <a:cxn ang="0">
                <a:pos x="T4" y="T5"/>
              </a:cxn>
              <a:cxn ang="0">
                <a:pos x="T6" y="T7"/>
              </a:cxn>
              <a:cxn ang="0">
                <a:pos x="T8" y="T9"/>
              </a:cxn>
              <a:cxn ang="0">
                <a:pos x="T10" y="T11"/>
              </a:cxn>
              <a:cxn ang="0">
                <a:pos x="T12" y="T13"/>
              </a:cxn>
            </a:cxnLst>
            <a:rect l="0" t="0" r="r" b="b"/>
            <a:pathLst>
              <a:path w="1985" h="3968">
                <a:moveTo>
                  <a:pt x="0" y="0"/>
                </a:moveTo>
                <a:cubicBezTo>
                  <a:pt x="1096" y="0"/>
                  <a:pt x="1985" y="888"/>
                  <a:pt x="1985" y="1984"/>
                </a:cubicBezTo>
                <a:cubicBezTo>
                  <a:pt x="1985" y="3080"/>
                  <a:pt x="1096" y="3968"/>
                  <a:pt x="0" y="3968"/>
                </a:cubicBezTo>
                <a:lnTo>
                  <a:pt x="0" y="3443"/>
                </a:lnTo>
                <a:cubicBezTo>
                  <a:pt x="806" y="3443"/>
                  <a:pt x="1460" y="2790"/>
                  <a:pt x="1460" y="1984"/>
                </a:cubicBezTo>
                <a:cubicBezTo>
                  <a:pt x="1460" y="1178"/>
                  <a:pt x="806" y="525"/>
                  <a:pt x="0" y="525"/>
                </a:cubicBezTo>
                <a:lnTo>
                  <a:pt x="0" y="0"/>
                </a:lnTo>
                <a:close/>
              </a:path>
            </a:pathLst>
          </a:custGeom>
          <a:solidFill>
            <a:srgbClr val="013B4F"/>
          </a:solidFill>
          <a:ln w="0">
            <a:solidFill>
              <a:schemeClr val="bg1"/>
            </a:solidFill>
            <a:prstDash val="solid"/>
            <a:round/>
            <a:headEnd/>
            <a:tailEnd/>
          </a:ln>
          <a:effectLst>
            <a:outerShdw blurRad="50800" dist="38100" dir="2700000" algn="tl" rotWithShape="0">
              <a:prstClr val="black">
                <a:alpha val="40000"/>
              </a:prstClr>
            </a:outerShdw>
          </a:effectLst>
        </p:spPr>
        <p:txBody>
          <a:bodyPr vert="horz" wrap="square" lIns="48386" tIns="24193" rIns="48386" bIns="24193" numCol="1" anchor="t" anchorCtr="0" compatLnSpc="1">
            <a:prstTxWarp prst="textNoShape">
              <a:avLst/>
            </a:prstTxWarp>
          </a:bodyPr>
          <a:lstStyle/>
          <a:p>
            <a:endParaRPr lang="en-US" sz="952" dirty="0"/>
          </a:p>
        </p:txBody>
      </p:sp>
      <p:sp>
        <p:nvSpPr>
          <p:cNvPr id="158" name="TextBox 157">
            <a:extLst>
              <a:ext uri="{FF2B5EF4-FFF2-40B4-BE49-F238E27FC236}">
                <a16:creationId xmlns:a16="http://schemas.microsoft.com/office/drawing/2014/main" id="{879D27FA-E897-4D9F-B20E-F9EA555E15C0}"/>
              </a:ext>
            </a:extLst>
          </p:cNvPr>
          <p:cNvSpPr txBox="1"/>
          <p:nvPr/>
        </p:nvSpPr>
        <p:spPr>
          <a:xfrm>
            <a:off x="381000" y="2756025"/>
            <a:ext cx="4239173" cy="553998"/>
          </a:xfrm>
          <a:prstGeom prst="rect">
            <a:avLst/>
          </a:prstGeom>
          <a:noFill/>
        </p:spPr>
        <p:txBody>
          <a:bodyPr wrap="square" lIns="0" rIns="0" rtlCol="0" anchor="t">
            <a:spAutoFit/>
          </a:bodyPr>
          <a:lstStyle/>
          <a:p>
            <a:pPr lvl="0"/>
            <a:r>
              <a:rPr lang="en-IN" sz="1000" dirty="0">
                <a:solidFill>
                  <a:schemeClr val="tx1">
                    <a:lumMod val="50000"/>
                  </a:schemeClr>
                </a:solidFill>
                <a:latin typeface="Trebuchet MS" panose="020B0603020202020204" pitchFamily="34" charset="0"/>
              </a:rPr>
              <a:t>Israeli companies are a source of constant technology innovation in diverse fields such as solar energy, software, cyber security, medical </a:t>
            </a:r>
            <a:r>
              <a:rPr lang="en-IN" sz="1000" dirty="0" smtClean="0">
                <a:solidFill>
                  <a:schemeClr val="tx1">
                    <a:lumMod val="50000"/>
                  </a:schemeClr>
                </a:solidFill>
                <a:latin typeface="Trebuchet MS" panose="020B0603020202020204" pitchFamily="34" charset="0"/>
              </a:rPr>
              <a:t>devices, </a:t>
            </a:r>
            <a:r>
              <a:rPr lang="en-IN" sz="1000" smtClean="0">
                <a:solidFill>
                  <a:schemeClr val="tx1">
                    <a:lumMod val="50000"/>
                  </a:schemeClr>
                </a:solidFill>
                <a:latin typeface="Trebuchet MS" panose="020B0603020202020204" pitchFamily="34" charset="0"/>
              </a:rPr>
              <a:t>Agriculture and e-commerce</a:t>
            </a:r>
            <a:endParaRPr lang="en-IN" sz="1000" dirty="0">
              <a:solidFill>
                <a:schemeClr val="tx1">
                  <a:lumMod val="50000"/>
                </a:schemeClr>
              </a:solidFill>
              <a:latin typeface="Trebuchet MS" panose="020B0603020202020204" pitchFamily="34" charset="0"/>
            </a:endParaRPr>
          </a:p>
        </p:txBody>
      </p:sp>
      <p:sp>
        <p:nvSpPr>
          <p:cNvPr id="160" name="TextBox 159">
            <a:extLst>
              <a:ext uri="{FF2B5EF4-FFF2-40B4-BE49-F238E27FC236}">
                <a16:creationId xmlns:a16="http://schemas.microsoft.com/office/drawing/2014/main" id="{1B16675B-D429-4D69-8FEB-A8927D3A58C6}"/>
              </a:ext>
            </a:extLst>
          </p:cNvPr>
          <p:cNvSpPr txBox="1"/>
          <p:nvPr/>
        </p:nvSpPr>
        <p:spPr>
          <a:xfrm>
            <a:off x="390028" y="3406265"/>
            <a:ext cx="4029570" cy="553998"/>
          </a:xfrm>
          <a:prstGeom prst="rect">
            <a:avLst/>
          </a:prstGeom>
          <a:noFill/>
        </p:spPr>
        <p:txBody>
          <a:bodyPr wrap="square" lIns="0" rIns="0" rtlCol="0" anchor="t">
            <a:spAutoFit/>
          </a:bodyPr>
          <a:lstStyle/>
          <a:p>
            <a:pPr lvl="0"/>
            <a:r>
              <a:rPr lang="en-IN" sz="1000" dirty="0">
                <a:solidFill>
                  <a:schemeClr val="tx1">
                    <a:lumMod val="50000"/>
                  </a:schemeClr>
                </a:solidFill>
                <a:latin typeface="Trebuchet MS" panose="020B0603020202020204" pitchFamily="34" charset="0"/>
              </a:rPr>
              <a:t>Israel is home to major players in the high-tech industry and has one of the world's most technologically literate population. High-tech ecosystem (Technology Start-Ups) in Israel is the best in the world</a:t>
            </a:r>
          </a:p>
        </p:txBody>
      </p:sp>
      <p:sp>
        <p:nvSpPr>
          <p:cNvPr id="162" name="TextBox 161">
            <a:extLst>
              <a:ext uri="{FF2B5EF4-FFF2-40B4-BE49-F238E27FC236}">
                <a16:creationId xmlns:a16="http://schemas.microsoft.com/office/drawing/2014/main" id="{6F8BFFAE-4AA2-4DCF-B628-3B49299640BD}"/>
              </a:ext>
            </a:extLst>
          </p:cNvPr>
          <p:cNvSpPr txBox="1"/>
          <p:nvPr/>
        </p:nvSpPr>
        <p:spPr>
          <a:xfrm>
            <a:off x="390028" y="4122219"/>
            <a:ext cx="4029571" cy="707886"/>
          </a:xfrm>
          <a:prstGeom prst="rect">
            <a:avLst/>
          </a:prstGeom>
          <a:noFill/>
        </p:spPr>
        <p:txBody>
          <a:bodyPr wrap="square" lIns="0" rIns="0" rtlCol="0" anchor="t">
            <a:spAutoFit/>
          </a:bodyPr>
          <a:lstStyle/>
          <a:p>
            <a:pPr lvl="0"/>
            <a:r>
              <a:rPr lang="en-IN" sz="1000" dirty="0">
                <a:solidFill>
                  <a:schemeClr val="tx1">
                    <a:lumMod val="50000"/>
                  </a:schemeClr>
                </a:solidFill>
                <a:latin typeface="Trebuchet MS" panose="020B0603020202020204" pitchFamily="34" charset="0"/>
              </a:rPr>
              <a:t>Israeli companies are present across global value chain of different sectors eg- Israeli companies can be found among all of the links in the aerospace global value chain, from aircraft OEMs to advanced electronic systems and precision metal components</a:t>
            </a:r>
          </a:p>
        </p:txBody>
      </p:sp>
      <p:sp>
        <p:nvSpPr>
          <p:cNvPr id="164" name="TextBox 163">
            <a:extLst>
              <a:ext uri="{FF2B5EF4-FFF2-40B4-BE49-F238E27FC236}">
                <a16:creationId xmlns:a16="http://schemas.microsoft.com/office/drawing/2014/main" id="{5CBC3E70-EC99-41F9-AF2E-F6B7A684140E}"/>
              </a:ext>
            </a:extLst>
          </p:cNvPr>
          <p:cNvSpPr txBox="1"/>
          <p:nvPr/>
        </p:nvSpPr>
        <p:spPr>
          <a:xfrm>
            <a:off x="390027" y="4979867"/>
            <a:ext cx="4029571" cy="553998"/>
          </a:xfrm>
          <a:prstGeom prst="rect">
            <a:avLst/>
          </a:prstGeom>
          <a:noFill/>
        </p:spPr>
        <p:txBody>
          <a:bodyPr wrap="square" lIns="0" rIns="0" rtlCol="0" anchor="t">
            <a:spAutoFit/>
          </a:bodyPr>
          <a:lstStyle/>
          <a:p>
            <a:pPr lvl="0"/>
            <a:r>
              <a:rPr lang="en-IN" sz="1000" dirty="0">
                <a:solidFill>
                  <a:schemeClr val="tx1">
                    <a:lumMod val="50000"/>
                  </a:schemeClr>
                </a:solidFill>
                <a:latin typeface="Trebuchet MS" panose="020B0603020202020204" pitchFamily="34" charset="0"/>
              </a:rPr>
              <a:t>Israel maintains its classic advantages in fields such as relatively low-cost but high-quality manufacturing for Western countries, innovation and entrepreneurship that produce advanced technologies</a:t>
            </a:r>
          </a:p>
        </p:txBody>
      </p:sp>
      <p:cxnSp>
        <p:nvCxnSpPr>
          <p:cNvPr id="170" name="Straight Connector 169">
            <a:extLst>
              <a:ext uri="{FF2B5EF4-FFF2-40B4-BE49-F238E27FC236}">
                <a16:creationId xmlns:a16="http://schemas.microsoft.com/office/drawing/2014/main" id="{B0AAAE5B-638C-49E3-A09C-887B822B3835}"/>
              </a:ext>
            </a:extLst>
          </p:cNvPr>
          <p:cNvCxnSpPr>
            <a:cxnSpLocks/>
          </p:cNvCxnSpPr>
          <p:nvPr/>
        </p:nvCxnSpPr>
        <p:spPr>
          <a:xfrm>
            <a:off x="856789" y="8312609"/>
            <a:ext cx="802984" cy="448306"/>
          </a:xfrm>
          <a:prstGeom prst="line">
            <a:avLst/>
          </a:prstGeom>
          <a:ln w="152400">
            <a:solidFill>
              <a:srgbClr val="DF863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CC0A7F6C-B6C7-4A1C-8966-C395428B143D}"/>
              </a:ext>
            </a:extLst>
          </p:cNvPr>
          <p:cNvSpPr/>
          <p:nvPr/>
        </p:nvSpPr>
        <p:spPr>
          <a:xfrm>
            <a:off x="1458167" y="8528587"/>
            <a:ext cx="464656" cy="464656"/>
          </a:xfrm>
          <a:prstGeom prst="ellipse">
            <a:avLst/>
          </a:prstGeom>
          <a:solidFill>
            <a:srgbClr val="DF86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4193" rIns="0" bIns="24193" numCol="1" spcCol="0" rtlCol="0" fromWordArt="0" anchor="ctr" anchorCtr="0" forceAA="0" compatLnSpc="1">
            <a:prstTxWarp prst="textNoShape">
              <a:avLst/>
            </a:prstTxWarp>
            <a:noAutofit/>
          </a:bodyPr>
          <a:lstStyle/>
          <a:p>
            <a:pPr algn="ctr"/>
            <a:r>
              <a:rPr lang="en-US" sz="1905" b="1" dirty="0">
                <a:effectLst>
                  <a:outerShdw blurRad="38100" dist="38100" dir="2700000" algn="tl">
                    <a:srgbClr val="000000">
                      <a:alpha val="43137"/>
                    </a:srgbClr>
                  </a:outerShdw>
                </a:effectLst>
              </a:rPr>
              <a:t>04</a:t>
            </a:r>
          </a:p>
        </p:txBody>
      </p:sp>
      <p:sp>
        <p:nvSpPr>
          <p:cNvPr id="172" name="Freeform 14">
            <a:extLst>
              <a:ext uri="{FF2B5EF4-FFF2-40B4-BE49-F238E27FC236}">
                <a16:creationId xmlns:a16="http://schemas.microsoft.com/office/drawing/2014/main" id="{B0CA48B9-41A5-4F49-BA5D-DA271A73B519}"/>
              </a:ext>
            </a:extLst>
          </p:cNvPr>
          <p:cNvSpPr>
            <a:spLocks/>
          </p:cNvSpPr>
          <p:nvPr/>
        </p:nvSpPr>
        <p:spPr bwMode="auto">
          <a:xfrm>
            <a:off x="-5080" y="6469918"/>
            <a:ext cx="1222243" cy="2444486"/>
          </a:xfrm>
          <a:custGeom>
            <a:avLst/>
            <a:gdLst>
              <a:gd name="T0" fmla="*/ 0 w 3559"/>
              <a:gd name="T1" fmla="*/ 0 h 7118"/>
              <a:gd name="T2" fmla="*/ 3559 w 3559"/>
              <a:gd name="T3" fmla="*/ 3559 h 7118"/>
              <a:gd name="T4" fmla="*/ 0 w 3559"/>
              <a:gd name="T5" fmla="*/ 7118 h 7118"/>
              <a:gd name="T6" fmla="*/ 0 w 3559"/>
              <a:gd name="T7" fmla="*/ 6593 h 7118"/>
              <a:gd name="T8" fmla="*/ 3034 w 3559"/>
              <a:gd name="T9" fmla="*/ 3559 h 7118"/>
              <a:gd name="T10" fmla="*/ 0 w 3559"/>
              <a:gd name="T11" fmla="*/ 525 h 7118"/>
              <a:gd name="T12" fmla="*/ 0 w 3559"/>
              <a:gd name="T13" fmla="*/ 0 h 7118"/>
            </a:gdLst>
            <a:ahLst/>
            <a:cxnLst>
              <a:cxn ang="0">
                <a:pos x="T0" y="T1"/>
              </a:cxn>
              <a:cxn ang="0">
                <a:pos x="T2" y="T3"/>
              </a:cxn>
              <a:cxn ang="0">
                <a:pos x="T4" y="T5"/>
              </a:cxn>
              <a:cxn ang="0">
                <a:pos x="T6" y="T7"/>
              </a:cxn>
              <a:cxn ang="0">
                <a:pos x="T8" y="T9"/>
              </a:cxn>
              <a:cxn ang="0">
                <a:pos x="T10" y="T11"/>
              </a:cxn>
              <a:cxn ang="0">
                <a:pos x="T12" y="T13"/>
              </a:cxn>
            </a:cxnLst>
            <a:rect l="0" t="0" r="r" b="b"/>
            <a:pathLst>
              <a:path w="3559" h="7118">
                <a:moveTo>
                  <a:pt x="0" y="0"/>
                </a:moveTo>
                <a:cubicBezTo>
                  <a:pt x="1966" y="0"/>
                  <a:pt x="3559" y="1594"/>
                  <a:pt x="3559" y="3559"/>
                </a:cubicBezTo>
                <a:cubicBezTo>
                  <a:pt x="3559" y="5525"/>
                  <a:pt x="1966" y="7118"/>
                  <a:pt x="0" y="7118"/>
                </a:cubicBezTo>
                <a:lnTo>
                  <a:pt x="0" y="6593"/>
                </a:lnTo>
                <a:cubicBezTo>
                  <a:pt x="1676" y="6593"/>
                  <a:pt x="3034" y="5235"/>
                  <a:pt x="3034" y="3559"/>
                </a:cubicBezTo>
                <a:cubicBezTo>
                  <a:pt x="3034" y="1884"/>
                  <a:pt x="1676" y="525"/>
                  <a:pt x="0" y="525"/>
                </a:cubicBezTo>
                <a:lnTo>
                  <a:pt x="0" y="0"/>
                </a:lnTo>
                <a:close/>
              </a:path>
            </a:pathLst>
          </a:custGeom>
          <a:solidFill>
            <a:srgbClr val="DF8639"/>
          </a:solidFill>
          <a:ln w="0">
            <a:solidFill>
              <a:schemeClr val="bg1"/>
            </a:solidFill>
            <a:prstDash val="solid"/>
            <a:round/>
            <a:headEnd/>
            <a:tailEnd/>
          </a:ln>
          <a:effectLst>
            <a:outerShdw blurRad="50800" dist="38100" dir="2700000" algn="tl" rotWithShape="0">
              <a:prstClr val="black">
                <a:alpha val="40000"/>
              </a:prstClr>
            </a:outerShdw>
          </a:effectLst>
        </p:spPr>
        <p:txBody>
          <a:bodyPr vert="horz" wrap="square" lIns="48386" tIns="24193" rIns="48386" bIns="24193" numCol="1" anchor="t" anchorCtr="0" compatLnSpc="1">
            <a:prstTxWarp prst="textNoShape">
              <a:avLst/>
            </a:prstTxWarp>
          </a:bodyPr>
          <a:lstStyle/>
          <a:p>
            <a:endParaRPr lang="en-US" sz="952" dirty="0"/>
          </a:p>
        </p:txBody>
      </p:sp>
      <p:cxnSp>
        <p:nvCxnSpPr>
          <p:cNvPr id="173" name="Straight Connector 172">
            <a:extLst>
              <a:ext uri="{FF2B5EF4-FFF2-40B4-BE49-F238E27FC236}">
                <a16:creationId xmlns:a16="http://schemas.microsoft.com/office/drawing/2014/main" id="{C4372299-F96E-47BE-9D46-39154BE8B68F}"/>
              </a:ext>
            </a:extLst>
          </p:cNvPr>
          <p:cNvCxnSpPr>
            <a:cxnSpLocks/>
          </p:cNvCxnSpPr>
          <p:nvPr/>
        </p:nvCxnSpPr>
        <p:spPr>
          <a:xfrm>
            <a:off x="856790" y="7871139"/>
            <a:ext cx="1120929" cy="176120"/>
          </a:xfrm>
          <a:prstGeom prst="line">
            <a:avLst/>
          </a:prstGeom>
          <a:ln w="152400">
            <a:solidFill>
              <a:srgbClr val="C3691F"/>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551CA3FB-2487-48FA-A138-7347050AFC86}"/>
              </a:ext>
            </a:extLst>
          </p:cNvPr>
          <p:cNvSpPr/>
          <p:nvPr/>
        </p:nvSpPr>
        <p:spPr>
          <a:xfrm>
            <a:off x="1767114" y="7836654"/>
            <a:ext cx="464656" cy="464656"/>
          </a:xfrm>
          <a:prstGeom prst="ellipse">
            <a:avLst/>
          </a:prstGeom>
          <a:solidFill>
            <a:srgbClr val="C3691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4193" rIns="0" bIns="24193" numCol="1" spcCol="0" rtlCol="0" fromWordArt="0" anchor="ctr" anchorCtr="0" forceAA="0" compatLnSpc="1">
            <a:prstTxWarp prst="textNoShape">
              <a:avLst/>
            </a:prstTxWarp>
            <a:noAutofit/>
          </a:bodyPr>
          <a:lstStyle/>
          <a:p>
            <a:pPr algn="ctr"/>
            <a:r>
              <a:rPr lang="en-US" sz="1905" b="1" dirty="0">
                <a:effectLst>
                  <a:outerShdw blurRad="38100" dist="38100" dir="2700000" algn="tl">
                    <a:srgbClr val="000000">
                      <a:alpha val="43137"/>
                    </a:srgbClr>
                  </a:outerShdw>
                </a:effectLst>
              </a:rPr>
              <a:t>03</a:t>
            </a:r>
          </a:p>
        </p:txBody>
      </p:sp>
      <p:sp>
        <p:nvSpPr>
          <p:cNvPr id="175" name="Freeform 11">
            <a:extLst>
              <a:ext uri="{FF2B5EF4-FFF2-40B4-BE49-F238E27FC236}">
                <a16:creationId xmlns:a16="http://schemas.microsoft.com/office/drawing/2014/main" id="{121603FB-106E-4E9A-AE31-04AB30AFE7CF}"/>
              </a:ext>
            </a:extLst>
          </p:cNvPr>
          <p:cNvSpPr>
            <a:spLocks/>
          </p:cNvSpPr>
          <p:nvPr/>
        </p:nvSpPr>
        <p:spPr bwMode="auto">
          <a:xfrm>
            <a:off x="-5080" y="6649685"/>
            <a:ext cx="1041636" cy="2084953"/>
          </a:xfrm>
          <a:custGeom>
            <a:avLst/>
            <a:gdLst>
              <a:gd name="T0" fmla="*/ 0 w 3034"/>
              <a:gd name="T1" fmla="*/ 0 h 6068"/>
              <a:gd name="T2" fmla="*/ 3034 w 3034"/>
              <a:gd name="T3" fmla="*/ 3034 h 6068"/>
              <a:gd name="T4" fmla="*/ 0 w 3034"/>
              <a:gd name="T5" fmla="*/ 6068 h 6068"/>
              <a:gd name="T6" fmla="*/ 0 w 3034"/>
              <a:gd name="T7" fmla="*/ 5543 h 6068"/>
              <a:gd name="T8" fmla="*/ 2510 w 3034"/>
              <a:gd name="T9" fmla="*/ 3034 h 6068"/>
              <a:gd name="T10" fmla="*/ 0 w 3034"/>
              <a:gd name="T11" fmla="*/ 525 h 6068"/>
              <a:gd name="T12" fmla="*/ 0 w 3034"/>
              <a:gd name="T13" fmla="*/ 0 h 6068"/>
            </a:gdLst>
            <a:ahLst/>
            <a:cxnLst>
              <a:cxn ang="0">
                <a:pos x="T0" y="T1"/>
              </a:cxn>
              <a:cxn ang="0">
                <a:pos x="T2" y="T3"/>
              </a:cxn>
              <a:cxn ang="0">
                <a:pos x="T4" y="T5"/>
              </a:cxn>
              <a:cxn ang="0">
                <a:pos x="T6" y="T7"/>
              </a:cxn>
              <a:cxn ang="0">
                <a:pos x="T8" y="T9"/>
              </a:cxn>
              <a:cxn ang="0">
                <a:pos x="T10" y="T11"/>
              </a:cxn>
              <a:cxn ang="0">
                <a:pos x="T12" y="T13"/>
              </a:cxn>
            </a:cxnLst>
            <a:rect l="0" t="0" r="r" b="b"/>
            <a:pathLst>
              <a:path w="3034" h="6068">
                <a:moveTo>
                  <a:pt x="0" y="0"/>
                </a:moveTo>
                <a:cubicBezTo>
                  <a:pt x="1676" y="0"/>
                  <a:pt x="3034" y="1359"/>
                  <a:pt x="3034" y="3034"/>
                </a:cubicBezTo>
                <a:cubicBezTo>
                  <a:pt x="3034" y="4710"/>
                  <a:pt x="1676" y="6068"/>
                  <a:pt x="0" y="6068"/>
                </a:cubicBezTo>
                <a:lnTo>
                  <a:pt x="0" y="5543"/>
                </a:lnTo>
                <a:cubicBezTo>
                  <a:pt x="1386" y="5543"/>
                  <a:pt x="2510" y="4420"/>
                  <a:pt x="2510" y="3034"/>
                </a:cubicBezTo>
                <a:cubicBezTo>
                  <a:pt x="2510" y="1649"/>
                  <a:pt x="1386" y="525"/>
                  <a:pt x="0" y="525"/>
                </a:cubicBezTo>
                <a:lnTo>
                  <a:pt x="0" y="0"/>
                </a:lnTo>
                <a:close/>
              </a:path>
            </a:pathLst>
          </a:custGeom>
          <a:solidFill>
            <a:srgbClr val="C3691F"/>
          </a:solidFill>
          <a:ln w="0">
            <a:solidFill>
              <a:schemeClr val="bg1"/>
            </a:solidFill>
            <a:prstDash val="solid"/>
            <a:round/>
            <a:headEnd/>
            <a:tailEnd/>
          </a:ln>
          <a:effectLst>
            <a:outerShdw blurRad="50800" dist="38100" dir="2700000" algn="tl" rotWithShape="0">
              <a:prstClr val="black">
                <a:alpha val="40000"/>
              </a:prstClr>
            </a:outerShdw>
          </a:effectLst>
        </p:spPr>
        <p:txBody>
          <a:bodyPr vert="horz" wrap="square" lIns="48386" tIns="24193" rIns="48386" bIns="24193" numCol="1" anchor="t" anchorCtr="0" compatLnSpc="1">
            <a:prstTxWarp prst="textNoShape">
              <a:avLst/>
            </a:prstTxWarp>
          </a:bodyPr>
          <a:lstStyle/>
          <a:p>
            <a:endParaRPr lang="en-US" sz="952" dirty="0"/>
          </a:p>
        </p:txBody>
      </p:sp>
      <p:cxnSp>
        <p:nvCxnSpPr>
          <p:cNvPr id="176" name="Straight Connector 175">
            <a:extLst>
              <a:ext uri="{FF2B5EF4-FFF2-40B4-BE49-F238E27FC236}">
                <a16:creationId xmlns:a16="http://schemas.microsoft.com/office/drawing/2014/main" id="{9FA7991C-7D12-4E32-9430-F2F1ACF47A01}"/>
              </a:ext>
            </a:extLst>
          </p:cNvPr>
          <p:cNvCxnSpPr>
            <a:cxnSpLocks/>
          </p:cNvCxnSpPr>
          <p:nvPr/>
        </p:nvCxnSpPr>
        <p:spPr>
          <a:xfrm flipV="1">
            <a:off x="730595" y="7301833"/>
            <a:ext cx="1238126" cy="248999"/>
          </a:xfrm>
          <a:prstGeom prst="line">
            <a:avLst/>
          </a:prstGeom>
          <a:ln w="152400">
            <a:solidFill>
              <a:srgbClr val="884A16"/>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2A9A1E4F-7342-4E57-94CD-0F246D0F24A8}"/>
              </a:ext>
            </a:extLst>
          </p:cNvPr>
          <p:cNvSpPr/>
          <p:nvPr/>
        </p:nvSpPr>
        <p:spPr>
          <a:xfrm>
            <a:off x="1767114" y="7069505"/>
            <a:ext cx="464656" cy="464656"/>
          </a:xfrm>
          <a:prstGeom prst="ellipse">
            <a:avLst/>
          </a:prstGeom>
          <a:solidFill>
            <a:srgbClr val="884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4193" rIns="0" bIns="24193" numCol="1" spcCol="0" rtlCol="0" fromWordArt="0" anchor="ctr" anchorCtr="0" forceAA="0" compatLnSpc="1">
            <a:prstTxWarp prst="textNoShape">
              <a:avLst/>
            </a:prstTxWarp>
            <a:noAutofit/>
          </a:bodyPr>
          <a:lstStyle/>
          <a:p>
            <a:pPr algn="ctr"/>
            <a:r>
              <a:rPr lang="en-US" sz="1905" b="1" dirty="0">
                <a:effectLst>
                  <a:outerShdw blurRad="38100" dist="38100" dir="2700000" algn="tl">
                    <a:srgbClr val="000000">
                      <a:alpha val="43137"/>
                    </a:srgbClr>
                  </a:outerShdw>
                </a:effectLst>
              </a:rPr>
              <a:t>02</a:t>
            </a:r>
          </a:p>
        </p:txBody>
      </p:sp>
      <p:sp>
        <p:nvSpPr>
          <p:cNvPr id="178" name="Freeform 8">
            <a:extLst>
              <a:ext uri="{FF2B5EF4-FFF2-40B4-BE49-F238E27FC236}">
                <a16:creationId xmlns:a16="http://schemas.microsoft.com/office/drawing/2014/main" id="{03B0A0BA-9FAB-4D0E-A97D-0C8FB098DD3D}"/>
              </a:ext>
            </a:extLst>
          </p:cNvPr>
          <p:cNvSpPr>
            <a:spLocks/>
          </p:cNvSpPr>
          <p:nvPr/>
        </p:nvSpPr>
        <p:spPr bwMode="auto">
          <a:xfrm>
            <a:off x="-5080" y="6830291"/>
            <a:ext cx="861870" cy="1723741"/>
          </a:xfrm>
          <a:custGeom>
            <a:avLst/>
            <a:gdLst>
              <a:gd name="T0" fmla="*/ 0 w 2510"/>
              <a:gd name="T1" fmla="*/ 0 h 5018"/>
              <a:gd name="T2" fmla="*/ 2510 w 2510"/>
              <a:gd name="T3" fmla="*/ 2509 h 5018"/>
              <a:gd name="T4" fmla="*/ 0 w 2510"/>
              <a:gd name="T5" fmla="*/ 5018 h 5018"/>
              <a:gd name="T6" fmla="*/ 0 w 2510"/>
              <a:gd name="T7" fmla="*/ 4493 h 5018"/>
              <a:gd name="T8" fmla="*/ 1985 w 2510"/>
              <a:gd name="T9" fmla="*/ 2509 h 5018"/>
              <a:gd name="T10" fmla="*/ 0 w 2510"/>
              <a:gd name="T11" fmla="*/ 525 h 5018"/>
              <a:gd name="T12" fmla="*/ 0 w 2510"/>
              <a:gd name="T13" fmla="*/ 0 h 5018"/>
            </a:gdLst>
            <a:ahLst/>
            <a:cxnLst>
              <a:cxn ang="0">
                <a:pos x="T0" y="T1"/>
              </a:cxn>
              <a:cxn ang="0">
                <a:pos x="T2" y="T3"/>
              </a:cxn>
              <a:cxn ang="0">
                <a:pos x="T4" y="T5"/>
              </a:cxn>
              <a:cxn ang="0">
                <a:pos x="T6" y="T7"/>
              </a:cxn>
              <a:cxn ang="0">
                <a:pos x="T8" y="T9"/>
              </a:cxn>
              <a:cxn ang="0">
                <a:pos x="T10" y="T11"/>
              </a:cxn>
              <a:cxn ang="0">
                <a:pos x="T12" y="T13"/>
              </a:cxn>
            </a:cxnLst>
            <a:rect l="0" t="0" r="r" b="b"/>
            <a:pathLst>
              <a:path w="2510" h="5018">
                <a:moveTo>
                  <a:pt x="0" y="0"/>
                </a:moveTo>
                <a:cubicBezTo>
                  <a:pt x="1386" y="0"/>
                  <a:pt x="2510" y="1124"/>
                  <a:pt x="2510" y="2509"/>
                </a:cubicBezTo>
                <a:cubicBezTo>
                  <a:pt x="2510" y="3895"/>
                  <a:pt x="1386" y="5018"/>
                  <a:pt x="0" y="5018"/>
                </a:cubicBezTo>
                <a:lnTo>
                  <a:pt x="0" y="4493"/>
                </a:lnTo>
                <a:cubicBezTo>
                  <a:pt x="1096" y="4493"/>
                  <a:pt x="1985" y="3605"/>
                  <a:pt x="1985" y="2509"/>
                </a:cubicBezTo>
                <a:cubicBezTo>
                  <a:pt x="1985" y="1413"/>
                  <a:pt x="1096" y="525"/>
                  <a:pt x="0" y="525"/>
                </a:cubicBezTo>
                <a:lnTo>
                  <a:pt x="0" y="0"/>
                </a:lnTo>
                <a:close/>
              </a:path>
            </a:pathLst>
          </a:custGeom>
          <a:solidFill>
            <a:srgbClr val="884A16"/>
          </a:solidFill>
          <a:ln w="0">
            <a:solidFill>
              <a:schemeClr val="bg1"/>
            </a:solidFill>
            <a:prstDash val="solid"/>
            <a:round/>
            <a:headEnd/>
            <a:tailEnd/>
          </a:ln>
          <a:effectLst>
            <a:outerShdw blurRad="50800" dist="38100" dir="2700000" algn="tl" rotWithShape="0">
              <a:prstClr val="black">
                <a:alpha val="40000"/>
              </a:prstClr>
            </a:outerShdw>
          </a:effectLst>
        </p:spPr>
        <p:txBody>
          <a:bodyPr vert="horz" wrap="square" lIns="48386" tIns="24193" rIns="48386" bIns="24193" numCol="1" anchor="t" anchorCtr="0" compatLnSpc="1">
            <a:prstTxWarp prst="textNoShape">
              <a:avLst/>
            </a:prstTxWarp>
          </a:bodyPr>
          <a:lstStyle/>
          <a:p>
            <a:endParaRPr lang="en-US" sz="952" dirty="0"/>
          </a:p>
        </p:txBody>
      </p:sp>
      <p:cxnSp>
        <p:nvCxnSpPr>
          <p:cNvPr id="179" name="Straight Connector 178">
            <a:extLst>
              <a:ext uri="{FF2B5EF4-FFF2-40B4-BE49-F238E27FC236}">
                <a16:creationId xmlns:a16="http://schemas.microsoft.com/office/drawing/2014/main" id="{B4A2EDED-D94A-4785-B635-9C6F666870F7}"/>
              </a:ext>
            </a:extLst>
          </p:cNvPr>
          <p:cNvCxnSpPr>
            <a:cxnSpLocks/>
          </p:cNvCxnSpPr>
          <p:nvPr/>
        </p:nvCxnSpPr>
        <p:spPr>
          <a:xfrm flipV="1">
            <a:off x="437559" y="6682778"/>
            <a:ext cx="1231213" cy="691934"/>
          </a:xfrm>
          <a:prstGeom prst="line">
            <a:avLst/>
          </a:prstGeom>
          <a:ln w="152400">
            <a:solidFill>
              <a:srgbClr val="391F0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id="{6CF6A457-9D4A-493C-AF91-13BDF1339D5B}"/>
              </a:ext>
            </a:extLst>
          </p:cNvPr>
          <p:cNvSpPr/>
          <p:nvPr/>
        </p:nvSpPr>
        <p:spPr>
          <a:xfrm>
            <a:off x="1458167" y="6428728"/>
            <a:ext cx="464656" cy="464656"/>
          </a:xfrm>
          <a:prstGeom prst="ellipse">
            <a:avLst/>
          </a:prstGeom>
          <a:solidFill>
            <a:srgbClr val="391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4193" rIns="0" bIns="24193" numCol="1" spcCol="0" rtlCol="0" fromWordArt="0" anchor="ctr" anchorCtr="0" forceAA="0" compatLnSpc="1">
            <a:prstTxWarp prst="textNoShape">
              <a:avLst/>
            </a:prstTxWarp>
            <a:noAutofit/>
          </a:bodyPr>
          <a:lstStyle/>
          <a:p>
            <a:pPr algn="ctr"/>
            <a:r>
              <a:rPr lang="en-US" sz="1905" b="1" dirty="0">
                <a:effectLst>
                  <a:outerShdw blurRad="38100" dist="38100" dir="2700000" algn="tl">
                    <a:srgbClr val="000000">
                      <a:alpha val="43137"/>
                    </a:srgbClr>
                  </a:outerShdw>
                </a:effectLst>
              </a:rPr>
              <a:t>01</a:t>
            </a:r>
          </a:p>
        </p:txBody>
      </p:sp>
      <p:sp>
        <p:nvSpPr>
          <p:cNvPr id="181" name="Freeform 5">
            <a:extLst>
              <a:ext uri="{FF2B5EF4-FFF2-40B4-BE49-F238E27FC236}">
                <a16:creationId xmlns:a16="http://schemas.microsoft.com/office/drawing/2014/main" id="{B85B11BE-188F-4CA6-86DC-B900E839EB35}"/>
              </a:ext>
            </a:extLst>
          </p:cNvPr>
          <p:cNvSpPr>
            <a:spLocks/>
          </p:cNvSpPr>
          <p:nvPr/>
        </p:nvSpPr>
        <p:spPr bwMode="auto">
          <a:xfrm>
            <a:off x="-5080" y="7010897"/>
            <a:ext cx="681264" cy="1362528"/>
          </a:xfrm>
          <a:custGeom>
            <a:avLst/>
            <a:gdLst>
              <a:gd name="T0" fmla="*/ 0 w 1985"/>
              <a:gd name="T1" fmla="*/ 0 h 3968"/>
              <a:gd name="T2" fmla="*/ 1985 w 1985"/>
              <a:gd name="T3" fmla="*/ 1984 h 3968"/>
              <a:gd name="T4" fmla="*/ 0 w 1985"/>
              <a:gd name="T5" fmla="*/ 3968 h 3968"/>
              <a:gd name="T6" fmla="*/ 0 w 1985"/>
              <a:gd name="T7" fmla="*/ 3443 h 3968"/>
              <a:gd name="T8" fmla="*/ 1460 w 1985"/>
              <a:gd name="T9" fmla="*/ 1984 h 3968"/>
              <a:gd name="T10" fmla="*/ 0 w 1985"/>
              <a:gd name="T11" fmla="*/ 525 h 3968"/>
              <a:gd name="T12" fmla="*/ 0 w 1985"/>
              <a:gd name="T13" fmla="*/ 0 h 3968"/>
            </a:gdLst>
            <a:ahLst/>
            <a:cxnLst>
              <a:cxn ang="0">
                <a:pos x="T0" y="T1"/>
              </a:cxn>
              <a:cxn ang="0">
                <a:pos x="T2" y="T3"/>
              </a:cxn>
              <a:cxn ang="0">
                <a:pos x="T4" y="T5"/>
              </a:cxn>
              <a:cxn ang="0">
                <a:pos x="T6" y="T7"/>
              </a:cxn>
              <a:cxn ang="0">
                <a:pos x="T8" y="T9"/>
              </a:cxn>
              <a:cxn ang="0">
                <a:pos x="T10" y="T11"/>
              </a:cxn>
              <a:cxn ang="0">
                <a:pos x="T12" y="T13"/>
              </a:cxn>
            </a:cxnLst>
            <a:rect l="0" t="0" r="r" b="b"/>
            <a:pathLst>
              <a:path w="1985" h="3968">
                <a:moveTo>
                  <a:pt x="0" y="0"/>
                </a:moveTo>
                <a:cubicBezTo>
                  <a:pt x="1096" y="0"/>
                  <a:pt x="1985" y="888"/>
                  <a:pt x="1985" y="1984"/>
                </a:cubicBezTo>
                <a:cubicBezTo>
                  <a:pt x="1985" y="3080"/>
                  <a:pt x="1096" y="3968"/>
                  <a:pt x="0" y="3968"/>
                </a:cubicBezTo>
                <a:lnTo>
                  <a:pt x="0" y="3443"/>
                </a:lnTo>
                <a:cubicBezTo>
                  <a:pt x="806" y="3443"/>
                  <a:pt x="1460" y="2790"/>
                  <a:pt x="1460" y="1984"/>
                </a:cubicBezTo>
                <a:cubicBezTo>
                  <a:pt x="1460" y="1178"/>
                  <a:pt x="806" y="525"/>
                  <a:pt x="0" y="525"/>
                </a:cubicBezTo>
                <a:lnTo>
                  <a:pt x="0" y="0"/>
                </a:lnTo>
                <a:close/>
              </a:path>
            </a:pathLst>
          </a:custGeom>
          <a:solidFill>
            <a:srgbClr val="391F09"/>
          </a:solidFill>
          <a:ln w="0">
            <a:solidFill>
              <a:schemeClr val="bg1"/>
            </a:solidFill>
            <a:prstDash val="solid"/>
            <a:round/>
            <a:headEnd/>
            <a:tailEnd/>
          </a:ln>
          <a:effectLst>
            <a:outerShdw blurRad="50800" dist="38100" dir="2700000" algn="tl" rotWithShape="0">
              <a:prstClr val="black">
                <a:alpha val="40000"/>
              </a:prstClr>
            </a:outerShdw>
          </a:effectLst>
        </p:spPr>
        <p:txBody>
          <a:bodyPr vert="horz" wrap="square" lIns="48386" tIns="24193" rIns="48386" bIns="24193" numCol="1" anchor="t" anchorCtr="0" compatLnSpc="1">
            <a:prstTxWarp prst="textNoShape">
              <a:avLst/>
            </a:prstTxWarp>
          </a:bodyPr>
          <a:lstStyle/>
          <a:p>
            <a:endParaRPr lang="en-US" sz="952" dirty="0"/>
          </a:p>
        </p:txBody>
      </p:sp>
      <p:sp>
        <p:nvSpPr>
          <p:cNvPr id="182" name="TextBox 181">
            <a:extLst>
              <a:ext uri="{FF2B5EF4-FFF2-40B4-BE49-F238E27FC236}">
                <a16:creationId xmlns:a16="http://schemas.microsoft.com/office/drawing/2014/main" id="{D20AA122-69F5-4A62-96F0-75E4E27892AE}"/>
              </a:ext>
            </a:extLst>
          </p:cNvPr>
          <p:cNvSpPr txBox="1"/>
          <p:nvPr/>
        </p:nvSpPr>
        <p:spPr>
          <a:xfrm>
            <a:off x="2438400" y="6282482"/>
            <a:ext cx="3967155" cy="553998"/>
          </a:xfrm>
          <a:prstGeom prst="rect">
            <a:avLst/>
          </a:prstGeom>
          <a:noFill/>
        </p:spPr>
        <p:txBody>
          <a:bodyPr wrap="square" lIns="0" rIns="0" rtlCol="0" anchor="t">
            <a:spAutoFit/>
          </a:bodyPr>
          <a:lstStyle/>
          <a:p>
            <a:pPr lvl="0"/>
            <a:r>
              <a:rPr lang="en-IN" sz="1000" dirty="0">
                <a:solidFill>
                  <a:schemeClr val="tx1">
                    <a:lumMod val="50000"/>
                  </a:schemeClr>
                </a:solidFill>
                <a:latin typeface="Trebuchet MS" panose="020B0603020202020204" pitchFamily="34" charset="0"/>
              </a:rPr>
              <a:t>India as a market is expected to </a:t>
            </a:r>
            <a:r>
              <a:rPr lang="en-IN" sz="1000" dirty="0" smtClean="0">
                <a:solidFill>
                  <a:schemeClr val="tx1">
                    <a:lumMod val="50000"/>
                  </a:schemeClr>
                </a:solidFill>
                <a:latin typeface="Trebuchet MS" panose="020B0603020202020204" pitchFamily="34" charset="0"/>
              </a:rPr>
              <a:t>turn </a:t>
            </a:r>
            <a:r>
              <a:rPr lang="en-IN" sz="1000" dirty="0">
                <a:solidFill>
                  <a:schemeClr val="tx1">
                    <a:lumMod val="50000"/>
                  </a:schemeClr>
                </a:solidFill>
                <a:latin typeface="Trebuchet MS" panose="020B0603020202020204" pitchFamily="34" charset="0"/>
              </a:rPr>
              <a:t>South </a:t>
            </a:r>
            <a:r>
              <a:rPr lang="en-IN" sz="1000" dirty="0" smtClean="0">
                <a:solidFill>
                  <a:schemeClr val="tx1">
                    <a:lumMod val="50000"/>
                  </a:schemeClr>
                </a:solidFill>
                <a:latin typeface="Trebuchet MS" panose="020B0603020202020204" pitchFamily="34" charset="0"/>
              </a:rPr>
              <a:t>Asia into the fastest </a:t>
            </a:r>
            <a:r>
              <a:rPr lang="en-IN" sz="1000" dirty="0">
                <a:solidFill>
                  <a:schemeClr val="tx1">
                    <a:lumMod val="50000"/>
                  </a:schemeClr>
                </a:solidFill>
                <a:latin typeface="Trebuchet MS" panose="020B0603020202020204" pitchFamily="34" charset="0"/>
              </a:rPr>
              <a:t>growing </a:t>
            </a:r>
            <a:r>
              <a:rPr lang="en-IN" sz="1000" dirty="0" smtClean="0">
                <a:solidFill>
                  <a:schemeClr val="tx1">
                    <a:lumMod val="50000"/>
                  </a:schemeClr>
                </a:solidFill>
                <a:latin typeface="Trebuchet MS" panose="020B0603020202020204" pitchFamily="34" charset="0"/>
              </a:rPr>
              <a:t>region world wide. India </a:t>
            </a:r>
            <a:r>
              <a:rPr lang="en-IN" sz="1000" dirty="0">
                <a:solidFill>
                  <a:schemeClr val="tx1">
                    <a:lumMod val="50000"/>
                  </a:schemeClr>
                </a:solidFill>
                <a:latin typeface="Trebuchet MS" panose="020B0603020202020204" pitchFamily="34" charset="0"/>
              </a:rPr>
              <a:t>is forecasted to grow </a:t>
            </a:r>
            <a:r>
              <a:rPr lang="en-IN" sz="1000" dirty="0" smtClean="0">
                <a:solidFill>
                  <a:schemeClr val="tx1">
                    <a:lumMod val="50000"/>
                  </a:schemeClr>
                </a:solidFill>
                <a:latin typeface="Trebuchet MS" panose="020B0603020202020204" pitchFamily="34" charset="0"/>
              </a:rPr>
              <a:t>more than 7</a:t>
            </a:r>
            <a:r>
              <a:rPr lang="en-IN" sz="1000" dirty="0">
                <a:solidFill>
                  <a:schemeClr val="tx1">
                    <a:lumMod val="50000"/>
                  </a:schemeClr>
                </a:solidFill>
                <a:latin typeface="Trebuchet MS" panose="020B0603020202020204" pitchFamily="34" charset="0"/>
              </a:rPr>
              <a:t>% </a:t>
            </a:r>
            <a:r>
              <a:rPr lang="en-IN" sz="1000" dirty="0" smtClean="0">
                <a:solidFill>
                  <a:schemeClr val="tx1">
                    <a:lumMod val="50000"/>
                  </a:schemeClr>
                </a:solidFill>
                <a:latin typeface="Trebuchet MS" panose="020B0603020202020204" pitchFamily="34" charset="0"/>
              </a:rPr>
              <a:t>in </a:t>
            </a:r>
            <a:r>
              <a:rPr lang="en-IN" sz="1000" dirty="0">
                <a:solidFill>
                  <a:schemeClr val="tx1">
                    <a:lumMod val="50000"/>
                  </a:schemeClr>
                </a:solidFill>
                <a:latin typeface="Trebuchet MS" panose="020B0603020202020204" pitchFamily="34" charset="0"/>
              </a:rPr>
              <a:t>FY19-20 making it the fastest growing economy globally</a:t>
            </a:r>
          </a:p>
        </p:txBody>
      </p:sp>
      <p:sp>
        <p:nvSpPr>
          <p:cNvPr id="183" name="TextBox 182">
            <a:extLst>
              <a:ext uri="{FF2B5EF4-FFF2-40B4-BE49-F238E27FC236}">
                <a16:creationId xmlns:a16="http://schemas.microsoft.com/office/drawing/2014/main" id="{DC9468F5-D026-425F-AAB7-D61AB8A48BB7}"/>
              </a:ext>
            </a:extLst>
          </p:cNvPr>
          <p:cNvSpPr txBox="1"/>
          <p:nvPr/>
        </p:nvSpPr>
        <p:spPr>
          <a:xfrm>
            <a:off x="2432336" y="7031504"/>
            <a:ext cx="4079415" cy="400110"/>
          </a:xfrm>
          <a:prstGeom prst="rect">
            <a:avLst/>
          </a:prstGeom>
          <a:noFill/>
        </p:spPr>
        <p:txBody>
          <a:bodyPr wrap="square" lIns="0" rIns="0" rtlCol="0" anchor="t">
            <a:spAutoFit/>
          </a:bodyPr>
          <a:lstStyle/>
          <a:p>
            <a:pPr lvl="0"/>
            <a:r>
              <a:rPr lang="en-IN" sz="1000" dirty="0">
                <a:solidFill>
                  <a:schemeClr val="tx1">
                    <a:lumMod val="50000"/>
                  </a:schemeClr>
                </a:solidFill>
                <a:latin typeface="Trebuchet MS" panose="020B0603020202020204" pitchFamily="34" charset="0"/>
              </a:rPr>
              <a:t>Low end production in Israel can be shifted to India due to lower wages and fabrication costs in India</a:t>
            </a:r>
          </a:p>
        </p:txBody>
      </p:sp>
      <p:sp>
        <p:nvSpPr>
          <p:cNvPr id="184" name="TextBox 183">
            <a:extLst>
              <a:ext uri="{FF2B5EF4-FFF2-40B4-BE49-F238E27FC236}">
                <a16:creationId xmlns:a16="http://schemas.microsoft.com/office/drawing/2014/main" id="{D0404310-602A-464D-81B7-0E0A46463241}"/>
              </a:ext>
            </a:extLst>
          </p:cNvPr>
          <p:cNvSpPr txBox="1"/>
          <p:nvPr/>
        </p:nvSpPr>
        <p:spPr>
          <a:xfrm>
            <a:off x="2434038" y="7837836"/>
            <a:ext cx="4077713" cy="553998"/>
          </a:xfrm>
          <a:prstGeom prst="rect">
            <a:avLst/>
          </a:prstGeom>
          <a:noFill/>
        </p:spPr>
        <p:txBody>
          <a:bodyPr wrap="square" lIns="0" rIns="0" rtlCol="0" anchor="t">
            <a:spAutoFit/>
          </a:bodyPr>
          <a:lstStyle/>
          <a:p>
            <a:pPr lvl="0"/>
            <a:r>
              <a:rPr lang="en-IN" sz="1000" dirty="0">
                <a:solidFill>
                  <a:schemeClr val="tx1">
                    <a:lumMod val="50000"/>
                  </a:schemeClr>
                </a:solidFill>
                <a:latin typeface="Trebuchet MS" panose="020B0603020202020204" pitchFamily="34" charset="0"/>
              </a:rPr>
              <a:t>Partnership with Indian Offset Partners, helps Israeli companies meet their or their customer's offset obligations for the Aerospace &amp; Defence industry</a:t>
            </a:r>
          </a:p>
        </p:txBody>
      </p:sp>
      <p:sp>
        <p:nvSpPr>
          <p:cNvPr id="185" name="TextBox 184">
            <a:extLst>
              <a:ext uri="{FF2B5EF4-FFF2-40B4-BE49-F238E27FC236}">
                <a16:creationId xmlns:a16="http://schemas.microsoft.com/office/drawing/2014/main" id="{6DA424D6-5EBE-4770-8962-EBD3D1822790}"/>
              </a:ext>
            </a:extLst>
          </p:cNvPr>
          <p:cNvSpPr txBox="1"/>
          <p:nvPr/>
        </p:nvSpPr>
        <p:spPr>
          <a:xfrm>
            <a:off x="2438400" y="8511023"/>
            <a:ext cx="3967155" cy="707886"/>
          </a:xfrm>
          <a:prstGeom prst="rect">
            <a:avLst/>
          </a:prstGeom>
          <a:noFill/>
        </p:spPr>
        <p:txBody>
          <a:bodyPr wrap="square" lIns="0" rIns="0" rtlCol="0" anchor="t">
            <a:spAutoFit/>
          </a:bodyPr>
          <a:lstStyle/>
          <a:p>
            <a:pPr lvl="0"/>
            <a:r>
              <a:rPr lang="en-IN" sz="1000" dirty="0">
                <a:solidFill>
                  <a:schemeClr val="tx1">
                    <a:lumMod val="50000"/>
                  </a:schemeClr>
                </a:solidFill>
                <a:latin typeface="Trebuchet MS" panose="020B0603020202020204" pitchFamily="34" charset="0"/>
              </a:rPr>
              <a:t>Sectors with unique advantages in Israel i.e. </a:t>
            </a:r>
            <a:r>
              <a:rPr lang="en-IN" sz="1000" dirty="0" smtClean="0">
                <a:solidFill>
                  <a:schemeClr val="tx1">
                    <a:lumMod val="50000"/>
                  </a:schemeClr>
                </a:solidFill>
                <a:latin typeface="Trebuchet MS" panose="020B0603020202020204" pitchFamily="34" charset="0"/>
              </a:rPr>
              <a:t>Agriculture, Cyber </a:t>
            </a:r>
            <a:r>
              <a:rPr lang="en-IN" sz="1000" dirty="0">
                <a:solidFill>
                  <a:schemeClr val="tx1">
                    <a:lumMod val="50000"/>
                  </a:schemeClr>
                </a:solidFill>
                <a:latin typeface="Trebuchet MS" panose="020B0603020202020204" pitchFamily="34" charset="0"/>
              </a:rPr>
              <a:t>Security, Food Processing, Aerospace &amp; Defence, Medical Devices &amp; Auto Tech have a strong need in India in terms of technology &amp; market potential </a:t>
            </a:r>
          </a:p>
        </p:txBody>
      </p:sp>
      <p:sp>
        <p:nvSpPr>
          <p:cNvPr id="57" name="Rectangle 56">
            <a:extLst>
              <a:ext uri="{FF2B5EF4-FFF2-40B4-BE49-F238E27FC236}">
                <a16:creationId xmlns:a16="http://schemas.microsoft.com/office/drawing/2014/main" id="{B7C259F0-88BC-4F56-AC06-64401CE8B268}"/>
              </a:ext>
            </a:extLst>
          </p:cNvPr>
          <p:cNvSpPr/>
          <p:nvPr/>
        </p:nvSpPr>
        <p:spPr>
          <a:xfrm>
            <a:off x="1473408" y="2209800"/>
            <a:ext cx="5384592" cy="415082"/>
          </a:xfrm>
          <a:prstGeom prst="rect">
            <a:avLst/>
          </a:prstGeom>
          <a:solidFill>
            <a:srgbClr val="BEEDFE"/>
          </a:solidFill>
          <a:ln>
            <a:noFill/>
          </a:ln>
        </p:spPr>
        <p:txBody>
          <a:bodyPr wrap="square" lIns="216000" rIns="324000" anchor="ctr">
            <a:noAutofit/>
          </a:bodyPr>
          <a:lstStyle/>
          <a:p>
            <a:pPr marL="185738">
              <a:lnSpc>
                <a:spcPts val="3100"/>
              </a:lnSpc>
              <a:spcBef>
                <a:spcPts val="2000"/>
              </a:spcBef>
              <a:buClr>
                <a:srgbClr val="17635F"/>
              </a:buClr>
            </a:pPr>
            <a:endParaRPr lang="en-US" sz="2600" noProof="1">
              <a:solidFill>
                <a:srgbClr val="013B4F"/>
              </a:solidFill>
              <a:latin typeface="Trebuchet MS" pitchFamily="34" charset="0"/>
            </a:endParaRPr>
          </a:p>
        </p:txBody>
      </p:sp>
      <p:sp>
        <p:nvSpPr>
          <p:cNvPr id="58" name="TextBox 57">
            <a:extLst>
              <a:ext uri="{FF2B5EF4-FFF2-40B4-BE49-F238E27FC236}">
                <a16:creationId xmlns:a16="http://schemas.microsoft.com/office/drawing/2014/main" id="{AD30DAAB-A695-4C33-92AF-F8FF81F2D7A6}"/>
              </a:ext>
            </a:extLst>
          </p:cNvPr>
          <p:cNvSpPr txBox="1"/>
          <p:nvPr/>
        </p:nvSpPr>
        <p:spPr>
          <a:xfrm>
            <a:off x="1447800" y="2242412"/>
            <a:ext cx="4872254" cy="374461"/>
          </a:xfrm>
          <a:prstGeom prst="rect">
            <a:avLst/>
          </a:prstGeom>
          <a:noFill/>
        </p:spPr>
        <p:txBody>
          <a:bodyPr wrap="square" rtlCol="0">
            <a:spAutoFit/>
          </a:bodyPr>
          <a:lstStyle/>
          <a:p>
            <a:pPr>
              <a:lnSpc>
                <a:spcPts val="2200"/>
              </a:lnSpc>
            </a:pPr>
            <a:r>
              <a:rPr lang="en-IN" sz="1800">
                <a:solidFill>
                  <a:srgbClr val="013B4F"/>
                </a:solidFill>
                <a:latin typeface="Trebuchet MS" pitchFamily="34" charset="0"/>
              </a:rPr>
              <a:t>Rationale for Transactions into </a:t>
            </a:r>
            <a:r>
              <a:rPr lang="en-IN" sz="1800" b="1" smtClean="0">
                <a:solidFill>
                  <a:srgbClr val="013B4F"/>
                </a:solidFill>
                <a:latin typeface="Trebuchet MS" pitchFamily="34" charset="0"/>
              </a:rPr>
              <a:t>ISRAEL</a:t>
            </a:r>
            <a:endParaRPr lang="en-IN" sz="1800" b="1" dirty="0">
              <a:solidFill>
                <a:srgbClr val="013B4F"/>
              </a:solidFill>
              <a:latin typeface="Trebuchet MS" pitchFamily="34" charset="0"/>
            </a:endParaRPr>
          </a:p>
        </p:txBody>
      </p:sp>
      <p:sp>
        <p:nvSpPr>
          <p:cNvPr id="60" name="Rectangle 59">
            <a:extLst>
              <a:ext uri="{FF2B5EF4-FFF2-40B4-BE49-F238E27FC236}">
                <a16:creationId xmlns:a16="http://schemas.microsoft.com/office/drawing/2014/main" id="{B7C259F0-88BC-4F56-AC06-64401CE8B268}"/>
              </a:ext>
            </a:extLst>
          </p:cNvPr>
          <p:cNvSpPr/>
          <p:nvPr/>
        </p:nvSpPr>
        <p:spPr>
          <a:xfrm>
            <a:off x="0" y="5791200"/>
            <a:ext cx="5385600" cy="415082"/>
          </a:xfrm>
          <a:prstGeom prst="rect">
            <a:avLst/>
          </a:prstGeom>
          <a:solidFill>
            <a:srgbClr val="DF8639"/>
          </a:solidFill>
          <a:ln>
            <a:noFill/>
          </a:ln>
        </p:spPr>
        <p:txBody>
          <a:bodyPr wrap="square" lIns="216000" rIns="324000" anchor="ctr">
            <a:noAutofit/>
          </a:bodyPr>
          <a:lstStyle/>
          <a:p>
            <a:pPr marL="185738">
              <a:lnSpc>
                <a:spcPts val="3100"/>
              </a:lnSpc>
              <a:spcBef>
                <a:spcPts val="2000"/>
              </a:spcBef>
              <a:buClr>
                <a:srgbClr val="17635F"/>
              </a:buClr>
            </a:pPr>
            <a:endParaRPr lang="en-US" sz="2600" noProof="1">
              <a:solidFill>
                <a:srgbClr val="013B4F"/>
              </a:solidFill>
              <a:latin typeface="Trebuchet MS" pitchFamily="34" charset="0"/>
            </a:endParaRPr>
          </a:p>
        </p:txBody>
      </p:sp>
      <p:sp>
        <p:nvSpPr>
          <p:cNvPr id="61" name="TextBox 60">
            <a:extLst>
              <a:ext uri="{FF2B5EF4-FFF2-40B4-BE49-F238E27FC236}">
                <a16:creationId xmlns:a16="http://schemas.microsoft.com/office/drawing/2014/main" id="{AD30DAAB-A695-4C33-92AF-F8FF81F2D7A6}"/>
              </a:ext>
            </a:extLst>
          </p:cNvPr>
          <p:cNvSpPr txBox="1"/>
          <p:nvPr/>
        </p:nvSpPr>
        <p:spPr>
          <a:xfrm>
            <a:off x="745834" y="5823812"/>
            <a:ext cx="4639969" cy="374461"/>
          </a:xfrm>
          <a:prstGeom prst="rect">
            <a:avLst/>
          </a:prstGeom>
          <a:noFill/>
        </p:spPr>
        <p:txBody>
          <a:bodyPr wrap="square" rtlCol="0">
            <a:spAutoFit/>
          </a:bodyPr>
          <a:lstStyle/>
          <a:p>
            <a:pPr algn="r">
              <a:lnSpc>
                <a:spcPts val="2200"/>
              </a:lnSpc>
            </a:pPr>
            <a:r>
              <a:rPr lang="en-IN" sz="1800">
                <a:solidFill>
                  <a:srgbClr val="391F09"/>
                </a:solidFill>
                <a:latin typeface="Trebuchet MS" pitchFamily="34" charset="0"/>
              </a:rPr>
              <a:t>Rationale for Transactions into </a:t>
            </a:r>
            <a:r>
              <a:rPr lang="en-IN" sz="1800" b="1" smtClean="0">
                <a:solidFill>
                  <a:srgbClr val="391F09"/>
                </a:solidFill>
                <a:latin typeface="Trebuchet MS" pitchFamily="34" charset="0"/>
              </a:rPr>
              <a:t>INDIA</a:t>
            </a:r>
            <a:endParaRPr lang="en-IN" sz="1800" b="1" dirty="0">
              <a:solidFill>
                <a:srgbClr val="391F09"/>
              </a:solidFill>
              <a:latin typeface="Trebuchet MS" pitchFamily="34" charset="0"/>
            </a:endParaRPr>
          </a:p>
        </p:txBody>
      </p:sp>
      <p:sp>
        <p:nvSpPr>
          <p:cNvPr id="44" name="Rectangle 43"/>
          <p:cNvSpPr/>
          <p:nvPr/>
        </p:nvSpPr>
        <p:spPr>
          <a:xfrm>
            <a:off x="-5080" y="991664"/>
            <a:ext cx="6863080" cy="89646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TextBox 44"/>
          <p:cNvSpPr txBox="1"/>
          <p:nvPr/>
        </p:nvSpPr>
        <p:spPr>
          <a:xfrm>
            <a:off x="468234" y="1043449"/>
            <a:ext cx="5483901" cy="854989"/>
          </a:xfrm>
          <a:prstGeom prst="rect">
            <a:avLst/>
          </a:prstGeom>
          <a:noFill/>
        </p:spPr>
        <p:txBody>
          <a:bodyPr wrap="square" lIns="108850" tIns="54425" rIns="108850" bIns="54425" rtlCol="1">
            <a:spAutoFit/>
          </a:bodyPr>
          <a:lstStyle/>
          <a:p>
            <a:pPr algn="ctr">
              <a:lnSpc>
                <a:spcPts val="2900"/>
              </a:lnSpc>
            </a:pPr>
            <a:r>
              <a:rPr lang="en-IN" sz="2900">
                <a:solidFill>
                  <a:schemeClr val="bg1"/>
                </a:solidFill>
                <a:latin typeface="Trebuchet MS" pitchFamily="34" charset="0"/>
              </a:rPr>
              <a:t>RATIONALE FOR INDO-ISRAEL TRANSACTIONS ACTIVITY</a:t>
            </a:r>
            <a:endParaRPr lang="en-IN" sz="2900" dirty="0">
              <a:solidFill>
                <a:schemeClr val="bg1"/>
              </a:solidFill>
              <a:latin typeface="Trebuchet MS" pitchFamily="34" charset="0"/>
            </a:endParaRPr>
          </a:p>
        </p:txBody>
      </p:sp>
      <p:sp>
        <p:nvSpPr>
          <p:cNvPr id="46" name="TextBox 45"/>
          <p:cNvSpPr txBox="1"/>
          <p:nvPr/>
        </p:nvSpPr>
        <p:spPr>
          <a:xfrm flipH="1">
            <a:off x="5985856" y="1278651"/>
            <a:ext cx="302300" cy="609473"/>
          </a:xfrm>
          <a:prstGeom prst="rect">
            <a:avLst/>
          </a:prstGeom>
          <a:noFill/>
        </p:spPr>
        <p:txBody>
          <a:bodyPr wrap="square" lIns="108850" tIns="54425" rIns="108850" bIns="54425" rtlCol="1">
            <a:spAutoFit/>
          </a:bodyPr>
          <a:lstStyle/>
          <a:p>
            <a:pPr algn="ctr">
              <a:lnSpc>
                <a:spcPts val="2500"/>
              </a:lnSpc>
            </a:pPr>
            <a:r>
              <a:rPr lang="en-US" sz="8800" smtClean="0">
                <a:solidFill>
                  <a:schemeClr val="bg1">
                    <a:lumMod val="65000"/>
                  </a:schemeClr>
                </a:solidFill>
                <a:latin typeface="Trebuchet MS" pitchFamily="34" charset="0"/>
              </a:rPr>
              <a:t>8</a:t>
            </a:r>
            <a:endParaRPr lang="en-IN" sz="8800" dirty="0">
              <a:solidFill>
                <a:schemeClr val="bg1">
                  <a:lumMod val="65000"/>
                </a:schemeClr>
              </a:solidFill>
              <a:latin typeface="Trebuchet MS" pitchFamily="34" charset="0"/>
            </a:endParaRPr>
          </a:p>
        </p:txBody>
      </p:sp>
    </p:spTree>
    <p:extLst>
      <p:ext uri="{BB962C8B-B14F-4D97-AF65-F5344CB8AC3E}">
        <p14:creationId xmlns:p14="http://schemas.microsoft.com/office/powerpoint/2010/main" val="236821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7C259F0-88BC-4F56-AC06-64401CE8B268}"/>
              </a:ext>
            </a:extLst>
          </p:cNvPr>
          <p:cNvSpPr/>
          <p:nvPr/>
        </p:nvSpPr>
        <p:spPr>
          <a:xfrm>
            <a:off x="297682" y="5821680"/>
            <a:ext cx="6301785" cy="1619496"/>
          </a:xfrm>
          <a:prstGeom prst="rect">
            <a:avLst/>
          </a:prstGeom>
          <a:solidFill>
            <a:srgbClr val="DF8639"/>
          </a:solidFill>
          <a:ln>
            <a:noFill/>
          </a:ln>
        </p:spPr>
        <p:txBody>
          <a:bodyPr wrap="square" lIns="288000" tIns="288000" rIns="288000" bIns="288000" anchor="ctr">
            <a:noAutofit/>
          </a:bodyPr>
          <a:lstStyle/>
          <a:p>
            <a:pPr algn="ctr">
              <a:lnSpc>
                <a:spcPts val="1400"/>
              </a:lnSpc>
            </a:pPr>
            <a:endParaRPr lang="en-IN" sz="1000" dirty="0">
              <a:solidFill>
                <a:srgbClr val="404040"/>
              </a:solidFill>
              <a:latin typeface="Trebuchet MS" pitchFamily="34" charset="0"/>
            </a:endParaRPr>
          </a:p>
        </p:txBody>
      </p:sp>
      <p:sp>
        <p:nvSpPr>
          <p:cNvPr id="31" name="Rectangle 30"/>
          <p:cNvSpPr/>
          <p:nvPr/>
        </p:nvSpPr>
        <p:spPr>
          <a:xfrm>
            <a:off x="398687" y="5821680"/>
            <a:ext cx="735635" cy="1169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Rectangle 27">
            <a:extLst>
              <a:ext uri="{FF2B5EF4-FFF2-40B4-BE49-F238E27FC236}">
                <a16:creationId xmlns:a16="http://schemas.microsoft.com/office/drawing/2014/main" id="{B7C259F0-88BC-4F56-AC06-64401CE8B268}"/>
              </a:ext>
            </a:extLst>
          </p:cNvPr>
          <p:cNvSpPr/>
          <p:nvPr/>
        </p:nvSpPr>
        <p:spPr>
          <a:xfrm>
            <a:off x="297682" y="4114800"/>
            <a:ext cx="6301785" cy="1619496"/>
          </a:xfrm>
          <a:prstGeom prst="rect">
            <a:avLst/>
          </a:prstGeom>
          <a:solidFill>
            <a:srgbClr val="01A3DD"/>
          </a:solidFill>
          <a:ln>
            <a:noFill/>
          </a:ln>
        </p:spPr>
        <p:txBody>
          <a:bodyPr wrap="square" lIns="288000" tIns="288000" rIns="288000" bIns="288000" anchor="ctr">
            <a:noAutofit/>
          </a:bodyPr>
          <a:lstStyle/>
          <a:p>
            <a:pPr algn="ctr">
              <a:lnSpc>
                <a:spcPts val="1400"/>
              </a:lnSpc>
            </a:pPr>
            <a:endParaRPr lang="en-IN" sz="1000" dirty="0">
              <a:solidFill>
                <a:srgbClr val="404040"/>
              </a:solidFill>
              <a:latin typeface="Trebuchet MS" pitchFamily="34" charset="0"/>
            </a:endParaRPr>
          </a:p>
        </p:txBody>
      </p:sp>
      <p:sp>
        <p:nvSpPr>
          <p:cNvPr id="17" name="Rectangle 16">
            <a:extLst>
              <a:ext uri="{FF2B5EF4-FFF2-40B4-BE49-F238E27FC236}">
                <a16:creationId xmlns:a16="http://schemas.microsoft.com/office/drawing/2014/main" id="{C5B1770D-7B48-42A1-AA37-DA886746E4BD}"/>
              </a:ext>
            </a:extLst>
          </p:cNvPr>
          <p:cNvSpPr/>
          <p:nvPr/>
        </p:nvSpPr>
        <p:spPr>
          <a:xfrm>
            <a:off x="1219201" y="5923624"/>
            <a:ext cx="5380266" cy="1401272"/>
          </a:xfrm>
          <a:prstGeom prst="rect">
            <a:avLst/>
          </a:prstGeom>
        </p:spPr>
        <p:txBody>
          <a:bodyPr wrap="square" rIns="180000" bIns="72000">
            <a:spAutoFit/>
          </a:bodyPr>
          <a:lstStyle/>
          <a:p>
            <a:pPr marL="173038" indent="-173038" algn="just">
              <a:lnSpc>
                <a:spcPts val="1200"/>
              </a:lnSpc>
              <a:spcBef>
                <a:spcPts val="2000"/>
              </a:spcBef>
              <a:buClr>
                <a:schemeClr val="bg1"/>
              </a:buClr>
              <a:buFont typeface="Wingdings 3" panose="05040102010807070707" pitchFamily="18" charset="2"/>
              <a:buChar char="}"/>
            </a:pPr>
            <a:r>
              <a:rPr lang="en-US" sz="1000" dirty="0">
                <a:solidFill>
                  <a:schemeClr val="bg1"/>
                </a:solidFill>
                <a:latin typeface="Trebuchet MS" pitchFamily="34" charset="0"/>
              </a:rPr>
              <a:t>Kolkata based, publicly traded company, one of the largest manufacturing groups in India.</a:t>
            </a:r>
          </a:p>
          <a:p>
            <a:pPr marL="173038" indent="-173038" algn="just">
              <a:lnSpc>
                <a:spcPts val="1200"/>
              </a:lnSpc>
              <a:spcBef>
                <a:spcPts val="800"/>
              </a:spcBef>
              <a:buClr>
                <a:schemeClr val="bg1"/>
              </a:buClr>
              <a:buFont typeface="Wingdings 3" panose="05040102010807070707" pitchFamily="18" charset="2"/>
              <a:buChar char="}"/>
            </a:pPr>
            <a:r>
              <a:rPr lang="en-US" sz="1000" dirty="0">
                <a:solidFill>
                  <a:schemeClr val="bg1"/>
                </a:solidFill>
                <a:latin typeface="Trebuchet MS" pitchFamily="34" charset="0"/>
              </a:rPr>
              <a:t>A world leader in the manufacturing and assembly of transmission towers and power poles, as well as a leading manufacturer in India of PVC pipes for the water industry</a:t>
            </a:r>
          </a:p>
          <a:p>
            <a:pPr marL="173038" indent="-173038" algn="just">
              <a:lnSpc>
                <a:spcPts val="1200"/>
              </a:lnSpc>
              <a:spcBef>
                <a:spcPts val="800"/>
              </a:spcBef>
              <a:buClr>
                <a:schemeClr val="bg1"/>
              </a:buClr>
              <a:buFont typeface="Wingdings 3" panose="05040102010807070707" pitchFamily="18" charset="2"/>
              <a:buChar char="}"/>
            </a:pPr>
            <a:r>
              <a:rPr lang="en-US" sz="1000" dirty="0">
                <a:solidFill>
                  <a:schemeClr val="bg1"/>
                </a:solidFill>
                <a:latin typeface="Trebuchet MS" pitchFamily="34" charset="0"/>
              </a:rPr>
              <a:t>Skipper, annual turnover is estimated at $260 million in 2017. The company employs roughly 2200 employees and operates in more then 20 countries around the world from South America, Europe, Africa, the Middle East, South East Asia and Australia.</a:t>
            </a:r>
            <a:endParaRPr lang="en-IN" sz="1000" dirty="0">
              <a:solidFill>
                <a:schemeClr val="bg1"/>
              </a:solidFill>
              <a:latin typeface="Trebuchet MS" pitchFamily="34" charset="0"/>
            </a:endParaRPr>
          </a:p>
        </p:txBody>
      </p:sp>
      <p:pic>
        <p:nvPicPr>
          <p:cNvPr id="19" name="Picture 6" descr="Image result for india flag">
            <a:extLst>
              <a:ext uri="{FF2B5EF4-FFF2-40B4-BE49-F238E27FC236}">
                <a16:creationId xmlns:a16="http://schemas.microsoft.com/office/drawing/2014/main" id="{FCFCA933-6D07-4AA6-92B2-DFBC1C152C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040" y="5980520"/>
            <a:ext cx="634919" cy="40750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a:stretch>
            <a:fillRect/>
          </a:stretch>
        </p:blipFill>
        <p:spPr>
          <a:xfrm>
            <a:off x="447202" y="6439021"/>
            <a:ext cx="634758" cy="383323"/>
          </a:xfrm>
          <a:prstGeom prst="rect">
            <a:avLst/>
          </a:prstGeom>
        </p:spPr>
      </p:pic>
      <p:sp>
        <p:nvSpPr>
          <p:cNvPr id="12" name="TextBox 11">
            <a:extLst>
              <a:ext uri="{FF2B5EF4-FFF2-40B4-BE49-F238E27FC236}">
                <a16:creationId xmlns:a16="http://schemas.microsoft.com/office/drawing/2014/main" id="{78629D81-8525-483C-B91D-4169FC31FDCE}"/>
              </a:ext>
            </a:extLst>
          </p:cNvPr>
          <p:cNvSpPr txBox="1"/>
          <p:nvPr/>
        </p:nvSpPr>
        <p:spPr>
          <a:xfrm>
            <a:off x="248919" y="9586587"/>
            <a:ext cx="234360" cy="211725"/>
          </a:xfrm>
          <a:prstGeom prst="rect">
            <a:avLst/>
          </a:prstGeom>
          <a:noFill/>
        </p:spPr>
        <p:txBody>
          <a:bodyPr wrap="none" rtlCol="0">
            <a:spAutoFit/>
          </a:bodyPr>
          <a:lstStyle/>
          <a:p>
            <a:r>
              <a:rPr lang="en-US" sz="776" smtClean="0"/>
              <a:t>9</a:t>
            </a:r>
            <a:endParaRPr lang="en-IN" sz="776" dirty="0"/>
          </a:p>
        </p:txBody>
      </p:sp>
      <p:sp>
        <p:nvSpPr>
          <p:cNvPr id="15" name="Rectangle 14">
            <a:extLst>
              <a:ext uri="{FF2B5EF4-FFF2-40B4-BE49-F238E27FC236}">
                <a16:creationId xmlns:a16="http://schemas.microsoft.com/office/drawing/2014/main" id="{65D1B592-867D-44B3-8A16-C2B10B83205D}"/>
              </a:ext>
            </a:extLst>
          </p:cNvPr>
          <p:cNvSpPr/>
          <p:nvPr/>
        </p:nvSpPr>
        <p:spPr>
          <a:xfrm>
            <a:off x="447040" y="4251513"/>
            <a:ext cx="5115560" cy="1374735"/>
          </a:xfrm>
          <a:prstGeom prst="rect">
            <a:avLst/>
          </a:prstGeom>
        </p:spPr>
        <p:txBody>
          <a:bodyPr wrap="square">
            <a:spAutoFit/>
          </a:bodyPr>
          <a:lstStyle/>
          <a:p>
            <a:pPr marL="173038" indent="-173038" algn="just">
              <a:lnSpc>
                <a:spcPts val="1200"/>
              </a:lnSpc>
              <a:spcBef>
                <a:spcPts val="2000"/>
              </a:spcBef>
              <a:buClr>
                <a:schemeClr val="bg1"/>
              </a:buClr>
              <a:buFont typeface="Wingdings 3" panose="05040102010807070707" pitchFamily="18" charset="2"/>
              <a:buChar char="}"/>
            </a:pPr>
            <a:r>
              <a:rPr lang="en-US" sz="1000" dirty="0">
                <a:solidFill>
                  <a:schemeClr val="bg1"/>
                </a:solidFill>
                <a:latin typeface="Trebuchet MS" pitchFamily="34" charset="0"/>
              </a:rPr>
              <a:t>Established in 1970, </a:t>
            </a:r>
            <a:r>
              <a:rPr lang="en-US" sz="1000" dirty="0" smtClean="0">
                <a:solidFill>
                  <a:schemeClr val="bg1"/>
                </a:solidFill>
                <a:latin typeface="Trebuchet MS" pitchFamily="34" charset="0"/>
              </a:rPr>
              <a:t>owned </a:t>
            </a:r>
            <a:r>
              <a:rPr lang="en-US" sz="1000" dirty="0">
                <a:solidFill>
                  <a:schemeClr val="bg1"/>
                </a:solidFill>
                <a:latin typeface="Trebuchet MS" pitchFamily="34" charset="0"/>
              </a:rPr>
              <a:t>by Kibbutz </a:t>
            </a:r>
            <a:r>
              <a:rPr lang="en-US" sz="1000" dirty="0" err="1">
                <a:solidFill>
                  <a:schemeClr val="bg1"/>
                </a:solidFill>
                <a:latin typeface="Trebuchet MS" pitchFamily="34" charset="0"/>
              </a:rPr>
              <a:t>Metzer</a:t>
            </a:r>
            <a:r>
              <a:rPr lang="en-US" sz="1000" dirty="0">
                <a:solidFill>
                  <a:schemeClr val="bg1"/>
                </a:solidFill>
                <a:latin typeface="Trebuchet MS" pitchFamily="34" charset="0"/>
              </a:rPr>
              <a:t>, Metzerplas is One of the leading companies in Israel and </a:t>
            </a:r>
            <a:r>
              <a:rPr lang="en-US" sz="1000" dirty="0" smtClean="0">
                <a:solidFill>
                  <a:schemeClr val="bg1"/>
                </a:solidFill>
                <a:latin typeface="Trebuchet MS" pitchFamily="34" charset="0"/>
              </a:rPr>
              <a:t>globally, </a:t>
            </a:r>
            <a:r>
              <a:rPr lang="en-US" sz="1000" dirty="0">
                <a:solidFill>
                  <a:schemeClr val="bg1"/>
                </a:solidFill>
                <a:latin typeface="Trebuchet MS" pitchFamily="34" charset="0"/>
              </a:rPr>
              <a:t>in the development and production of drippers, irrigation pipes and advanced irrigation solutions.</a:t>
            </a:r>
            <a:endParaRPr lang="en-IN" sz="1000" dirty="0">
              <a:solidFill>
                <a:schemeClr val="bg1"/>
              </a:solidFill>
              <a:latin typeface="Trebuchet MS" pitchFamily="34" charset="0"/>
            </a:endParaRPr>
          </a:p>
          <a:p>
            <a:pPr marL="173038" indent="-173038" algn="just">
              <a:lnSpc>
                <a:spcPts val="1200"/>
              </a:lnSpc>
              <a:spcBef>
                <a:spcPts val="800"/>
              </a:spcBef>
              <a:buClr>
                <a:schemeClr val="bg1"/>
              </a:buClr>
              <a:buFont typeface="Wingdings 3" panose="05040102010807070707" pitchFamily="18" charset="2"/>
              <a:buChar char="}"/>
            </a:pPr>
            <a:r>
              <a:rPr lang="en-US" sz="1000" dirty="0">
                <a:solidFill>
                  <a:schemeClr val="bg1"/>
                </a:solidFill>
                <a:latin typeface="Trebuchet MS" pitchFamily="34" charset="0"/>
              </a:rPr>
              <a:t>The company has </a:t>
            </a:r>
            <a:r>
              <a:rPr lang="en-US" sz="1000" dirty="0" smtClean="0">
                <a:solidFill>
                  <a:schemeClr val="bg1"/>
                </a:solidFill>
                <a:latin typeface="Trebuchet MS" pitchFamily="34" charset="0"/>
              </a:rPr>
              <a:t>several </a:t>
            </a:r>
            <a:r>
              <a:rPr lang="en-US" sz="1000" dirty="0">
                <a:solidFill>
                  <a:schemeClr val="bg1"/>
                </a:solidFill>
                <a:latin typeface="Trebuchet MS" pitchFamily="34" charset="0"/>
              </a:rPr>
              <a:t>production collaborations in key markets around the world, such as: Spain, Ukraine, Mexico and China.</a:t>
            </a:r>
          </a:p>
          <a:p>
            <a:pPr marL="173038" indent="-173038" algn="just">
              <a:lnSpc>
                <a:spcPts val="1200"/>
              </a:lnSpc>
              <a:spcBef>
                <a:spcPts val="800"/>
              </a:spcBef>
              <a:buClr>
                <a:schemeClr val="bg1"/>
              </a:buClr>
              <a:buFont typeface="Wingdings 3" panose="05040102010807070707" pitchFamily="18" charset="2"/>
              <a:buChar char="}"/>
            </a:pPr>
            <a:r>
              <a:rPr lang="en-US" sz="1000" dirty="0">
                <a:solidFill>
                  <a:schemeClr val="bg1"/>
                </a:solidFill>
                <a:latin typeface="Trebuchet MS" pitchFamily="34" charset="0"/>
              </a:rPr>
              <a:t>Metzerplas products are being marketed and sold in dozens of markets around the world.</a:t>
            </a:r>
          </a:p>
        </p:txBody>
      </p:sp>
      <p:sp>
        <p:nvSpPr>
          <p:cNvPr id="18" name="Rectangle 17">
            <a:extLst>
              <a:ext uri="{FF2B5EF4-FFF2-40B4-BE49-F238E27FC236}">
                <a16:creationId xmlns:a16="http://schemas.microsoft.com/office/drawing/2014/main" id="{B7C259F0-88BC-4F56-AC06-64401CE8B268}"/>
              </a:ext>
            </a:extLst>
          </p:cNvPr>
          <p:cNvSpPr/>
          <p:nvPr/>
        </p:nvSpPr>
        <p:spPr>
          <a:xfrm>
            <a:off x="292324" y="7552206"/>
            <a:ext cx="6298235" cy="1467694"/>
          </a:xfrm>
          <a:prstGeom prst="rect">
            <a:avLst/>
          </a:prstGeom>
          <a:noFill/>
          <a:ln>
            <a:noFill/>
          </a:ln>
        </p:spPr>
        <p:txBody>
          <a:bodyPr wrap="square" lIns="288000" tIns="288000" rIns="288000" bIns="288000" anchor="ctr">
            <a:noAutofit/>
          </a:bodyPr>
          <a:lstStyle/>
          <a:p>
            <a:pPr algn="ctr">
              <a:lnSpc>
                <a:spcPts val="1300"/>
              </a:lnSpc>
            </a:pPr>
            <a:r>
              <a:rPr lang="en-IN" sz="1000" dirty="0">
                <a:solidFill>
                  <a:schemeClr val="tx1">
                    <a:lumMod val="50000"/>
                  </a:schemeClr>
                </a:solidFill>
                <a:latin typeface="Trebuchet MS" pitchFamily="34" charset="0"/>
              </a:rPr>
              <a:t>The two companies have a clear synergy, </a:t>
            </a:r>
            <a:r>
              <a:rPr lang="en-US" sz="1000" dirty="0">
                <a:solidFill>
                  <a:schemeClr val="tx1">
                    <a:lumMod val="50000"/>
                  </a:schemeClr>
                </a:solidFill>
                <a:latin typeface="Trebuchet MS" pitchFamily="34" charset="0"/>
              </a:rPr>
              <a:t>Metzerplas produces irrigation products, and Skipper manufactures the pipes. Therefore, the two companies invested in the establishment of the company equally. Metzerplas brought its accumulated know-how and experience in irrigation and Skipper brought the local infrastructure, familiarity with the Indian market and its marketing and distribution channels, In addition, Skipper will sell to the joint company its </a:t>
            </a:r>
            <a:r>
              <a:rPr lang="en-US" sz="1000">
                <a:solidFill>
                  <a:schemeClr val="tx1">
                    <a:lumMod val="50000"/>
                  </a:schemeClr>
                </a:solidFill>
                <a:latin typeface="Trebuchet MS" pitchFamily="34" charset="0"/>
              </a:rPr>
              <a:t>pipes</a:t>
            </a:r>
            <a:r>
              <a:rPr lang="en-US" sz="1000" smtClean="0">
                <a:solidFill>
                  <a:schemeClr val="tx1">
                    <a:lumMod val="50000"/>
                  </a:schemeClr>
                </a:solidFill>
                <a:latin typeface="Trebuchet MS" pitchFamily="34" charset="0"/>
              </a:rPr>
              <a:t>. The </a:t>
            </a:r>
            <a:r>
              <a:rPr lang="en-US" sz="1000" dirty="0">
                <a:solidFill>
                  <a:schemeClr val="tx1">
                    <a:lumMod val="50000"/>
                  </a:schemeClr>
                </a:solidFill>
                <a:latin typeface="Trebuchet MS" pitchFamily="34" charset="0"/>
              </a:rPr>
              <a:t>joint company is designed to become one of the three largest companies in the Indian irrigation market</a:t>
            </a:r>
            <a:r>
              <a:rPr lang="en-IN" sz="1000" dirty="0">
                <a:solidFill>
                  <a:schemeClr val="tx1">
                    <a:lumMod val="50000"/>
                  </a:schemeClr>
                </a:solidFill>
                <a:latin typeface="Trebuchet MS" pitchFamily="34" charset="0"/>
              </a:rPr>
              <a:t> </a:t>
            </a:r>
            <a:r>
              <a:rPr lang="en-US" sz="1000" dirty="0">
                <a:solidFill>
                  <a:schemeClr val="tx1">
                    <a:lumMod val="50000"/>
                  </a:schemeClr>
                </a:solidFill>
                <a:latin typeface="Trebuchet MS" pitchFamily="34" charset="0"/>
              </a:rPr>
              <a:t>and to position itself as the company with the </a:t>
            </a:r>
            <a:r>
              <a:rPr lang="en-US" sz="1000" dirty="0" smtClean="0">
                <a:solidFill>
                  <a:schemeClr val="tx1">
                    <a:lumMod val="50000"/>
                  </a:schemeClr>
                </a:solidFill>
                <a:latin typeface="Trebuchet MS" pitchFamily="34" charset="0"/>
              </a:rPr>
              <a:t>most advanced </a:t>
            </a:r>
            <a:r>
              <a:rPr lang="en-US" sz="1000" dirty="0">
                <a:solidFill>
                  <a:schemeClr val="tx1">
                    <a:lumMod val="50000"/>
                  </a:schemeClr>
                </a:solidFill>
                <a:latin typeface="Trebuchet MS" pitchFamily="34" charset="0"/>
              </a:rPr>
              <a:t>technology and quality of products.</a:t>
            </a:r>
            <a:endParaRPr lang="en-IN" sz="1000" dirty="0">
              <a:solidFill>
                <a:schemeClr val="tx1">
                  <a:lumMod val="50000"/>
                </a:schemeClr>
              </a:solidFill>
              <a:latin typeface="Trebuchet MS" pitchFamily="34" charset="0"/>
            </a:endParaRPr>
          </a:p>
        </p:txBody>
      </p:sp>
      <p:sp>
        <p:nvSpPr>
          <p:cNvPr id="20" name="Rectangle 19"/>
          <p:cNvSpPr/>
          <p:nvPr/>
        </p:nvSpPr>
        <p:spPr>
          <a:xfrm>
            <a:off x="6060537" y="8584453"/>
            <a:ext cx="538930" cy="1107996"/>
          </a:xfrm>
          <a:prstGeom prst="rect">
            <a:avLst/>
          </a:prstGeom>
          <a:noFill/>
          <a:ln>
            <a:noFill/>
          </a:ln>
        </p:spPr>
        <p:txBody>
          <a:bodyPr wrap="square" lIns="216000" rIns="324000" anchor="ctr">
            <a:noAutofit/>
          </a:bodyPr>
          <a:lstStyle/>
          <a:p>
            <a:pPr marL="263525" algn="ctr">
              <a:lnSpc>
                <a:spcPts val="1400"/>
              </a:lnSpc>
            </a:pPr>
            <a:r>
              <a:rPr lang="en-US" sz="4000">
                <a:solidFill>
                  <a:schemeClr val="tx1">
                    <a:lumMod val="50000"/>
                  </a:schemeClr>
                </a:solidFill>
                <a:latin typeface="Trebuchet MS" pitchFamily="34" charset="0"/>
              </a:rPr>
              <a:t>“</a:t>
            </a:r>
            <a:endParaRPr lang="he-IL" sz="4000">
              <a:solidFill>
                <a:schemeClr val="tx1">
                  <a:lumMod val="50000"/>
                </a:schemeClr>
              </a:solidFill>
              <a:latin typeface="Trebuchet MS" pitchFamily="34" charset="0"/>
            </a:endParaRPr>
          </a:p>
        </p:txBody>
      </p:sp>
      <p:sp>
        <p:nvSpPr>
          <p:cNvPr id="21" name="Rectangle 20"/>
          <p:cNvSpPr/>
          <p:nvPr/>
        </p:nvSpPr>
        <p:spPr>
          <a:xfrm>
            <a:off x="219000" y="7356918"/>
            <a:ext cx="456079" cy="1107996"/>
          </a:xfrm>
          <a:prstGeom prst="rect">
            <a:avLst/>
          </a:prstGeom>
          <a:noFill/>
          <a:ln>
            <a:noFill/>
          </a:ln>
        </p:spPr>
        <p:txBody>
          <a:bodyPr wrap="square" lIns="216000" rIns="324000" anchor="ctr">
            <a:noAutofit/>
          </a:bodyPr>
          <a:lstStyle/>
          <a:p>
            <a:pPr marL="263525" algn="ctr">
              <a:lnSpc>
                <a:spcPts val="1400"/>
              </a:lnSpc>
            </a:pPr>
            <a:r>
              <a:rPr lang="en-US" sz="4000">
                <a:solidFill>
                  <a:schemeClr val="tx1">
                    <a:lumMod val="50000"/>
                  </a:schemeClr>
                </a:solidFill>
                <a:latin typeface="Trebuchet MS" pitchFamily="34" charset="0"/>
              </a:rPr>
              <a:t>“</a:t>
            </a:r>
            <a:endParaRPr lang="he-IL" sz="4000">
              <a:solidFill>
                <a:schemeClr val="tx1">
                  <a:lumMod val="50000"/>
                </a:schemeClr>
              </a:solidFill>
              <a:latin typeface="Trebuchet MS" pitchFamily="34" charset="0"/>
            </a:endParaRPr>
          </a:p>
        </p:txBody>
      </p:sp>
      <p:sp>
        <p:nvSpPr>
          <p:cNvPr id="26" name="TextBox 25">
            <a:extLst>
              <a:ext uri="{FF2B5EF4-FFF2-40B4-BE49-F238E27FC236}">
                <a16:creationId xmlns:a16="http://schemas.microsoft.com/office/drawing/2014/main" id="{AD30DAAB-A695-4C33-92AF-F8FF81F2D7A6}"/>
              </a:ext>
            </a:extLst>
          </p:cNvPr>
          <p:cNvSpPr txBox="1"/>
          <p:nvPr/>
        </p:nvSpPr>
        <p:spPr>
          <a:xfrm>
            <a:off x="463971" y="2514600"/>
            <a:ext cx="5969206" cy="1357744"/>
          </a:xfrm>
          <a:prstGeom prst="rect">
            <a:avLst/>
          </a:prstGeom>
          <a:noFill/>
        </p:spPr>
        <p:txBody>
          <a:bodyPr wrap="square" rtlCol="0">
            <a:spAutoFit/>
          </a:bodyPr>
          <a:lstStyle/>
          <a:p>
            <a:pPr algn="ctr" fontAlgn="base">
              <a:lnSpc>
                <a:spcPts val="2000"/>
              </a:lnSpc>
            </a:pPr>
            <a:r>
              <a:rPr lang="en-US" sz="1600" dirty="0">
                <a:solidFill>
                  <a:schemeClr val="tx1">
                    <a:lumMod val="50000"/>
                  </a:schemeClr>
                </a:solidFill>
                <a:latin typeface="Trebuchet MS" pitchFamily="34" charset="0"/>
              </a:rPr>
              <a:t>Indian company, Skipper Ltd, and Israeli company, Metzerplas, have </a:t>
            </a:r>
            <a:r>
              <a:rPr lang="en-US" sz="1600">
                <a:solidFill>
                  <a:schemeClr val="tx1">
                    <a:lumMod val="50000"/>
                  </a:schemeClr>
                </a:solidFill>
                <a:latin typeface="Trebuchet MS" pitchFamily="34" charset="0"/>
              </a:rPr>
              <a:t>formed a 50-50 </a:t>
            </a:r>
            <a:r>
              <a:rPr lang="en-US" sz="1600" dirty="0">
                <a:solidFill>
                  <a:schemeClr val="tx1">
                    <a:lumMod val="50000"/>
                  </a:schemeClr>
                </a:solidFill>
                <a:latin typeface="Trebuchet MS" pitchFamily="34" charset="0"/>
              </a:rPr>
              <a:t>joint venture, with an initial cost of $8 million, to foray into the micro irrigation market in India. The venture, Skipper-</a:t>
            </a:r>
            <a:r>
              <a:rPr lang="en-US" sz="1600" dirty="0" err="1">
                <a:solidFill>
                  <a:schemeClr val="tx1">
                    <a:lumMod val="50000"/>
                  </a:schemeClr>
                </a:solidFill>
                <a:latin typeface="Trebuchet MS" pitchFamily="34" charset="0"/>
              </a:rPr>
              <a:t>Metzer</a:t>
            </a:r>
            <a:r>
              <a:rPr lang="en-US" sz="1600" dirty="0">
                <a:solidFill>
                  <a:schemeClr val="tx1">
                    <a:lumMod val="50000"/>
                  </a:schemeClr>
                </a:solidFill>
                <a:latin typeface="Trebuchet MS" pitchFamily="34" charset="0"/>
              </a:rPr>
              <a:t> India LLP, will focus on drip irrigation manufacturing and offerings to the Indian market</a:t>
            </a:r>
          </a:p>
        </p:txBody>
      </p:sp>
      <p:sp>
        <p:nvSpPr>
          <p:cNvPr id="2" name="Rectangle 1"/>
          <p:cNvSpPr/>
          <p:nvPr/>
        </p:nvSpPr>
        <p:spPr>
          <a:xfrm>
            <a:off x="5770880" y="4114800"/>
            <a:ext cx="735635" cy="1169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Picture 5"/>
          <p:cNvPicPr>
            <a:picLocks noChangeAspect="1"/>
          </p:cNvPicPr>
          <p:nvPr/>
        </p:nvPicPr>
        <p:blipFill>
          <a:blip r:embed="rId4"/>
          <a:stretch>
            <a:fillRect/>
          </a:stretch>
        </p:blipFill>
        <p:spPr>
          <a:xfrm>
            <a:off x="5817565" y="4288089"/>
            <a:ext cx="634919" cy="407509"/>
          </a:xfrm>
          <a:prstGeom prst="rect">
            <a:avLst/>
          </a:prstGeom>
        </p:spPr>
      </p:pic>
      <p:pic>
        <p:nvPicPr>
          <p:cNvPr id="5" name="Picture 4"/>
          <p:cNvPicPr>
            <a:picLocks noChangeAspect="1"/>
          </p:cNvPicPr>
          <p:nvPr/>
        </p:nvPicPr>
        <p:blipFill>
          <a:blip r:embed="rId5"/>
          <a:stretch>
            <a:fillRect/>
          </a:stretch>
        </p:blipFill>
        <p:spPr>
          <a:xfrm>
            <a:off x="5802325" y="4695759"/>
            <a:ext cx="674675" cy="488947"/>
          </a:xfrm>
          <a:prstGeom prst="rect">
            <a:avLst/>
          </a:prstGeom>
        </p:spPr>
      </p:pic>
      <p:sp>
        <p:nvSpPr>
          <p:cNvPr id="22" name="Rectangle 21"/>
          <p:cNvSpPr/>
          <p:nvPr/>
        </p:nvSpPr>
        <p:spPr>
          <a:xfrm>
            <a:off x="925330" y="991663"/>
            <a:ext cx="5943600" cy="92487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Box 22"/>
          <p:cNvSpPr txBox="1"/>
          <p:nvPr/>
        </p:nvSpPr>
        <p:spPr>
          <a:xfrm>
            <a:off x="2057400" y="1062885"/>
            <a:ext cx="4800600" cy="853706"/>
          </a:xfrm>
          <a:prstGeom prst="rect">
            <a:avLst/>
          </a:prstGeom>
          <a:noFill/>
        </p:spPr>
        <p:txBody>
          <a:bodyPr wrap="square" lIns="108850" tIns="54425" rIns="108850" bIns="54425" rtlCol="1">
            <a:spAutoFit/>
          </a:bodyPr>
          <a:lstStyle/>
          <a:p>
            <a:pPr>
              <a:lnSpc>
                <a:spcPts val="2900"/>
              </a:lnSpc>
            </a:pPr>
            <a:r>
              <a:rPr lang="en-IN" sz="2900" b="1" smtClean="0">
                <a:solidFill>
                  <a:schemeClr val="bg1"/>
                </a:solidFill>
                <a:latin typeface="Trebuchet MS" pitchFamily="34" charset="0"/>
              </a:rPr>
              <a:t>BDO EXPERIENCE</a:t>
            </a:r>
          </a:p>
          <a:p>
            <a:pPr>
              <a:lnSpc>
                <a:spcPts val="2900"/>
              </a:lnSpc>
            </a:pPr>
            <a:r>
              <a:rPr lang="en-IN" sz="2900" smtClean="0">
                <a:solidFill>
                  <a:schemeClr val="bg1"/>
                </a:solidFill>
                <a:latin typeface="Trebuchet MS" pitchFamily="34" charset="0"/>
              </a:rPr>
              <a:t>CASE STUDY</a:t>
            </a:r>
            <a:endParaRPr lang="en-IN" sz="2900" dirty="0">
              <a:solidFill>
                <a:schemeClr val="bg1"/>
              </a:solidFill>
              <a:latin typeface="Trebuchet MS" pitchFamily="34" charset="0"/>
            </a:endParaRPr>
          </a:p>
        </p:txBody>
      </p:sp>
      <p:sp>
        <p:nvSpPr>
          <p:cNvPr id="24" name="TextBox 23"/>
          <p:cNvSpPr txBox="1"/>
          <p:nvPr/>
        </p:nvSpPr>
        <p:spPr>
          <a:xfrm flipH="1">
            <a:off x="859021" y="1185140"/>
            <a:ext cx="1518691" cy="609473"/>
          </a:xfrm>
          <a:prstGeom prst="rect">
            <a:avLst/>
          </a:prstGeom>
          <a:noFill/>
        </p:spPr>
        <p:txBody>
          <a:bodyPr wrap="square" lIns="108850" tIns="54425" rIns="108850" bIns="54425" rtlCol="1">
            <a:spAutoFit/>
          </a:bodyPr>
          <a:lstStyle/>
          <a:p>
            <a:pPr algn="ctr">
              <a:lnSpc>
                <a:spcPts val="2500"/>
              </a:lnSpc>
            </a:pPr>
            <a:r>
              <a:rPr lang="en-US" sz="8800" kern="0" smtClean="0">
                <a:solidFill>
                  <a:schemeClr val="bg1">
                    <a:lumMod val="65000"/>
                  </a:schemeClr>
                </a:solidFill>
                <a:latin typeface="Trebuchet MS" pitchFamily="34" charset="0"/>
              </a:rPr>
              <a:t>9</a:t>
            </a:r>
            <a:endParaRPr lang="en-IN" sz="8800" kern="0" dirty="0">
              <a:solidFill>
                <a:schemeClr val="bg1">
                  <a:lumMod val="65000"/>
                </a:schemeClr>
              </a:solidFill>
              <a:latin typeface="Trebuchet MS" pitchFamily="34" charset="0"/>
            </a:endParaRPr>
          </a:p>
        </p:txBody>
      </p:sp>
    </p:spTree>
    <p:extLst>
      <p:ext uri="{BB962C8B-B14F-4D97-AF65-F5344CB8AC3E}">
        <p14:creationId xmlns:p14="http://schemas.microsoft.com/office/powerpoint/2010/main" val="1955460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C259F0-88BC-4F56-AC06-64401CE8B268}"/>
              </a:ext>
            </a:extLst>
          </p:cNvPr>
          <p:cNvSpPr/>
          <p:nvPr/>
        </p:nvSpPr>
        <p:spPr>
          <a:xfrm>
            <a:off x="2734540" y="2600796"/>
            <a:ext cx="3818660" cy="403659"/>
          </a:xfrm>
          <a:prstGeom prst="rect">
            <a:avLst/>
          </a:prstGeom>
          <a:noFill/>
          <a:ln>
            <a:noFill/>
          </a:ln>
        </p:spPr>
        <p:txBody>
          <a:bodyPr wrap="square" lIns="0" tIns="0" rIns="0" bIns="0" anchor="ctr">
            <a:noAutofit/>
          </a:bodyPr>
          <a:lstStyle/>
          <a:p>
            <a:pPr algn="just" defTabSz="625475">
              <a:lnSpc>
                <a:spcPts val="1200"/>
              </a:lnSpc>
              <a:spcBef>
                <a:spcPts val="2000"/>
              </a:spcBef>
              <a:buClr>
                <a:srgbClr val="17635F"/>
              </a:buClr>
            </a:pPr>
            <a:r>
              <a:rPr lang="en-US" sz="1000" dirty="0" smtClean="0">
                <a:solidFill>
                  <a:schemeClr val="tx1">
                    <a:lumMod val="50000"/>
                  </a:schemeClr>
                </a:solidFill>
                <a:latin typeface="Trebuchet MS" panose="020B0603020202020204" pitchFamily="34" charset="0"/>
              </a:rPr>
              <a:t>BDO </a:t>
            </a:r>
            <a:r>
              <a:rPr lang="en-US" sz="1000" dirty="0">
                <a:solidFill>
                  <a:schemeClr val="tx1">
                    <a:lumMod val="50000"/>
                  </a:schemeClr>
                </a:solidFill>
                <a:latin typeface="Trebuchet MS" panose="020B0603020202020204" pitchFamily="34" charset="0"/>
              </a:rPr>
              <a:t>provided Skipper </a:t>
            </a:r>
            <a:r>
              <a:rPr lang="en-US" sz="1000" dirty="0" smtClean="0">
                <a:solidFill>
                  <a:schemeClr val="tx1">
                    <a:lumMod val="50000"/>
                  </a:schemeClr>
                </a:solidFill>
                <a:latin typeface="Trebuchet MS" panose="020B0603020202020204" pitchFamily="34" charset="0"/>
              </a:rPr>
              <a:t>with an </a:t>
            </a:r>
            <a:r>
              <a:rPr lang="en-US" sz="1000" dirty="0">
                <a:solidFill>
                  <a:schemeClr val="tx1">
                    <a:lumMod val="50000"/>
                  </a:schemeClr>
                </a:solidFill>
                <a:latin typeface="Trebuchet MS" panose="020B0603020202020204" pitchFamily="34" charset="0"/>
              </a:rPr>
              <a:t>overview on the Israeli market and </a:t>
            </a:r>
            <a:r>
              <a:rPr lang="en-US" sz="1000" dirty="0" smtClean="0">
                <a:solidFill>
                  <a:schemeClr val="tx1">
                    <a:lumMod val="50000"/>
                  </a:schemeClr>
                </a:solidFill>
                <a:latin typeface="Trebuchet MS" panose="020B0603020202020204" pitchFamily="34" charset="0"/>
              </a:rPr>
              <a:t>directed it towards </a:t>
            </a:r>
            <a:r>
              <a:rPr lang="en-US" sz="1000" dirty="0">
                <a:solidFill>
                  <a:schemeClr val="tx1">
                    <a:lumMod val="50000"/>
                  </a:schemeClr>
                </a:solidFill>
                <a:latin typeface="Trebuchet MS" panose="020B0603020202020204" pitchFamily="34" charset="0"/>
              </a:rPr>
              <a:t>interesting </a:t>
            </a:r>
            <a:r>
              <a:rPr lang="en-US" sz="1000" dirty="0" smtClean="0">
                <a:solidFill>
                  <a:schemeClr val="tx1">
                    <a:lumMod val="50000"/>
                  </a:schemeClr>
                </a:solidFill>
                <a:latin typeface="Trebuchet MS" panose="020B0603020202020204" pitchFamily="34" charset="0"/>
              </a:rPr>
              <a:t>opportunities</a:t>
            </a:r>
            <a:endParaRPr lang="en-US" sz="1000" dirty="0">
              <a:solidFill>
                <a:schemeClr val="tx1">
                  <a:lumMod val="50000"/>
                </a:schemeClr>
              </a:solidFill>
              <a:latin typeface="Trebuchet MS" pitchFamily="34" charset="0"/>
            </a:endParaRPr>
          </a:p>
        </p:txBody>
      </p:sp>
      <p:sp>
        <p:nvSpPr>
          <p:cNvPr id="16" name="Rectangle 15">
            <a:extLst>
              <a:ext uri="{FF2B5EF4-FFF2-40B4-BE49-F238E27FC236}">
                <a16:creationId xmlns:a16="http://schemas.microsoft.com/office/drawing/2014/main" id="{B7C259F0-88BC-4F56-AC06-64401CE8B268}"/>
              </a:ext>
            </a:extLst>
          </p:cNvPr>
          <p:cNvSpPr/>
          <p:nvPr/>
        </p:nvSpPr>
        <p:spPr>
          <a:xfrm>
            <a:off x="2733875" y="3245198"/>
            <a:ext cx="3818660" cy="646935"/>
          </a:xfrm>
          <a:prstGeom prst="rect">
            <a:avLst/>
          </a:prstGeom>
          <a:noFill/>
          <a:ln>
            <a:noFill/>
          </a:ln>
        </p:spPr>
        <p:txBody>
          <a:bodyPr wrap="square" lIns="0" tIns="0" rIns="0" bIns="0" anchor="ctr">
            <a:noAutofit/>
          </a:bodyPr>
          <a:lstStyle/>
          <a:p>
            <a:pPr algn="just" defTabSz="179388">
              <a:lnSpc>
                <a:spcPts val="1200"/>
              </a:lnSpc>
              <a:spcBef>
                <a:spcPts val="2000"/>
              </a:spcBef>
              <a:buClr>
                <a:srgbClr val="17635F"/>
              </a:buClr>
            </a:pPr>
            <a:r>
              <a:rPr lang="en-US" sz="1000" dirty="0" smtClean="0">
                <a:solidFill>
                  <a:schemeClr val="tx1">
                    <a:lumMod val="50000"/>
                  </a:schemeClr>
                </a:solidFill>
                <a:latin typeface="Trebuchet MS" panose="020B0603020202020204" pitchFamily="34" charset="0"/>
              </a:rPr>
              <a:t>BDO </a:t>
            </a:r>
            <a:r>
              <a:rPr lang="en-US" sz="1000" dirty="0">
                <a:solidFill>
                  <a:schemeClr val="tx1">
                    <a:lumMod val="50000"/>
                  </a:schemeClr>
                </a:solidFill>
                <a:latin typeface="Trebuchet MS" panose="020B0603020202020204" pitchFamily="34" charset="0"/>
              </a:rPr>
              <a:t>consulted Skipper in </a:t>
            </a:r>
            <a:r>
              <a:rPr lang="en-US" sz="1000" dirty="0" smtClean="0">
                <a:solidFill>
                  <a:schemeClr val="tx1">
                    <a:lumMod val="50000"/>
                  </a:schemeClr>
                </a:solidFill>
                <a:latin typeface="Trebuchet MS" panose="020B0603020202020204" pitchFamily="34" charset="0"/>
              </a:rPr>
              <a:t>the process of defining </a:t>
            </a:r>
            <a:r>
              <a:rPr lang="en-US" sz="1000" dirty="0">
                <a:solidFill>
                  <a:schemeClr val="tx1">
                    <a:lumMod val="50000"/>
                  </a:schemeClr>
                </a:solidFill>
                <a:latin typeface="Trebuchet MS" panose="020B0603020202020204" pitchFamily="34" charset="0"/>
              </a:rPr>
              <a:t>a </a:t>
            </a:r>
            <a:r>
              <a:rPr lang="en-US" sz="1000" dirty="0" smtClean="0">
                <a:solidFill>
                  <a:schemeClr val="tx1">
                    <a:lumMod val="50000"/>
                  </a:schemeClr>
                </a:solidFill>
                <a:latin typeface="Trebuchet MS" panose="020B0603020202020204" pitchFamily="34" charset="0"/>
              </a:rPr>
              <a:t>required criteria </a:t>
            </a:r>
            <a:r>
              <a:rPr lang="en-US" sz="1000" dirty="0">
                <a:solidFill>
                  <a:schemeClr val="tx1">
                    <a:lumMod val="50000"/>
                  </a:schemeClr>
                </a:solidFill>
                <a:latin typeface="Trebuchet MS" panose="020B0603020202020204" pitchFamily="34" charset="0"/>
              </a:rPr>
              <a:t>and profile for the </a:t>
            </a:r>
            <a:r>
              <a:rPr lang="en-US" sz="1000" dirty="0" smtClean="0">
                <a:solidFill>
                  <a:schemeClr val="tx1">
                    <a:lumMod val="50000"/>
                  </a:schemeClr>
                </a:solidFill>
                <a:latin typeface="Trebuchet MS" panose="020B0603020202020204" pitchFamily="34" charset="0"/>
              </a:rPr>
              <a:t>potential Israeli </a:t>
            </a:r>
            <a:r>
              <a:rPr lang="en-US" sz="1000" dirty="0">
                <a:solidFill>
                  <a:schemeClr val="tx1">
                    <a:lumMod val="50000"/>
                  </a:schemeClr>
                </a:solidFill>
                <a:latin typeface="Trebuchet MS" panose="020B0603020202020204" pitchFamily="34" charset="0"/>
              </a:rPr>
              <a:t>partner, and scanned the market, identified and shortlisted companies across various </a:t>
            </a:r>
            <a:r>
              <a:rPr lang="en-US" sz="1000" dirty="0" smtClean="0">
                <a:solidFill>
                  <a:schemeClr val="tx1">
                    <a:lumMod val="50000"/>
                  </a:schemeClr>
                </a:solidFill>
                <a:latin typeface="Trebuchet MS" panose="020B0603020202020204" pitchFamily="34" charset="0"/>
              </a:rPr>
              <a:t>channels accordingly</a:t>
            </a:r>
            <a:endParaRPr lang="en-US" sz="1000" dirty="0">
              <a:solidFill>
                <a:schemeClr val="tx1">
                  <a:lumMod val="50000"/>
                </a:schemeClr>
              </a:solidFill>
              <a:latin typeface="Trebuchet MS" panose="020B0603020202020204" pitchFamily="34" charset="0"/>
            </a:endParaRPr>
          </a:p>
        </p:txBody>
      </p:sp>
      <p:sp>
        <p:nvSpPr>
          <p:cNvPr id="17" name="Rectangle 16">
            <a:extLst>
              <a:ext uri="{FF2B5EF4-FFF2-40B4-BE49-F238E27FC236}">
                <a16:creationId xmlns:a16="http://schemas.microsoft.com/office/drawing/2014/main" id="{B7C259F0-88BC-4F56-AC06-64401CE8B268}"/>
              </a:ext>
            </a:extLst>
          </p:cNvPr>
          <p:cNvSpPr/>
          <p:nvPr/>
        </p:nvSpPr>
        <p:spPr>
          <a:xfrm>
            <a:off x="2750092" y="4174559"/>
            <a:ext cx="3818660" cy="864801"/>
          </a:xfrm>
          <a:prstGeom prst="rect">
            <a:avLst/>
          </a:prstGeom>
          <a:noFill/>
          <a:ln>
            <a:noFill/>
          </a:ln>
        </p:spPr>
        <p:txBody>
          <a:bodyPr wrap="square" lIns="0" tIns="0" rIns="0" bIns="0" anchor="ctr">
            <a:noAutofit/>
          </a:bodyPr>
          <a:lstStyle/>
          <a:p>
            <a:pPr marL="0" lvl="1" algn="just" defTabSz="179388">
              <a:lnSpc>
                <a:spcPts val="1200"/>
              </a:lnSpc>
              <a:spcBef>
                <a:spcPts val="2000"/>
              </a:spcBef>
              <a:spcAft>
                <a:spcPts val="424"/>
              </a:spcAft>
              <a:buClr>
                <a:srgbClr val="17635F"/>
              </a:buClr>
            </a:pPr>
            <a:r>
              <a:rPr lang="en-US" sz="1000" dirty="0" smtClean="0">
                <a:solidFill>
                  <a:schemeClr val="tx1">
                    <a:lumMod val="50000"/>
                  </a:schemeClr>
                </a:solidFill>
                <a:latin typeface="Trebuchet MS" panose="020B0603020202020204" pitchFamily="34" charset="0"/>
              </a:rPr>
              <a:t>BDO </a:t>
            </a:r>
            <a:r>
              <a:rPr lang="en-US" sz="1000" dirty="0">
                <a:solidFill>
                  <a:schemeClr val="tx1">
                    <a:lumMod val="50000"/>
                  </a:schemeClr>
                </a:solidFill>
                <a:latin typeface="Trebuchet MS" panose="020B0603020202020204" pitchFamily="34" charset="0"/>
              </a:rPr>
              <a:t>preliminary contacted the shortlisted companies and presented them with </a:t>
            </a:r>
            <a:r>
              <a:rPr lang="en-US" sz="1000" dirty="0" smtClean="0">
                <a:solidFill>
                  <a:schemeClr val="tx1">
                    <a:lumMod val="50000"/>
                  </a:schemeClr>
                </a:solidFill>
                <a:latin typeface="Trebuchet MS" panose="020B0603020202020204" pitchFamily="34" charset="0"/>
              </a:rPr>
              <a:t>Skipper’s </a:t>
            </a:r>
            <a:r>
              <a:rPr lang="en-US" sz="1000" dirty="0">
                <a:solidFill>
                  <a:schemeClr val="tx1">
                    <a:lumMod val="50000"/>
                  </a:schemeClr>
                </a:solidFill>
                <a:latin typeface="Trebuchet MS" panose="020B0603020202020204" pitchFamily="34" charset="0"/>
              </a:rPr>
              <a:t>profile and the </a:t>
            </a:r>
            <a:r>
              <a:rPr lang="en-US" sz="1000" dirty="0" smtClean="0">
                <a:solidFill>
                  <a:schemeClr val="tx1">
                    <a:lumMod val="50000"/>
                  </a:schemeClr>
                </a:solidFill>
                <a:latin typeface="Trebuchet MS" panose="020B0603020202020204" pitchFamily="34" charset="0"/>
              </a:rPr>
              <a:t>business opportunity</a:t>
            </a:r>
            <a:r>
              <a:rPr lang="en-US" sz="1000" dirty="0">
                <a:solidFill>
                  <a:schemeClr val="tx1">
                    <a:lumMod val="50000"/>
                  </a:schemeClr>
                </a:solidFill>
                <a:latin typeface="Trebuchet MS" panose="020B0603020202020204" pitchFamily="34" charset="0"/>
              </a:rPr>
              <a:t>. Through the calls and meetings we assessed their interest in the </a:t>
            </a:r>
            <a:r>
              <a:rPr lang="en-US" sz="1000" dirty="0" smtClean="0">
                <a:solidFill>
                  <a:schemeClr val="tx1">
                    <a:lumMod val="50000"/>
                  </a:schemeClr>
                </a:solidFill>
                <a:latin typeface="Trebuchet MS" panose="020B0603020202020204" pitchFamily="34" charset="0"/>
              </a:rPr>
              <a:t>opportunity, </a:t>
            </a:r>
            <a:r>
              <a:rPr lang="en-US" sz="1000" dirty="0">
                <a:solidFill>
                  <a:schemeClr val="tx1">
                    <a:lumMod val="50000"/>
                  </a:schemeClr>
                </a:solidFill>
                <a:latin typeface="Trebuchet MS" panose="020B0603020202020204" pitchFamily="34" charset="0"/>
              </a:rPr>
              <a:t>and in moving forward to initiate discussions with Skipper. Accordingly, we prepared a profile of each interested company for </a:t>
            </a:r>
            <a:r>
              <a:rPr lang="en-US" sz="1000" dirty="0" smtClean="0">
                <a:solidFill>
                  <a:schemeClr val="tx1">
                    <a:lumMod val="50000"/>
                  </a:schemeClr>
                </a:solidFill>
                <a:latin typeface="Trebuchet MS" panose="020B0603020202020204" pitchFamily="34" charset="0"/>
              </a:rPr>
              <a:t>Skipper’s consideration </a:t>
            </a:r>
            <a:r>
              <a:rPr lang="en-US" sz="1000" dirty="0">
                <a:solidFill>
                  <a:schemeClr val="tx1">
                    <a:lumMod val="50000"/>
                  </a:schemeClr>
                </a:solidFill>
                <a:latin typeface="Trebuchet MS" panose="020B0603020202020204" pitchFamily="34" charset="0"/>
              </a:rPr>
              <a:t>and </a:t>
            </a:r>
            <a:r>
              <a:rPr lang="en-US" sz="1000" dirty="0" smtClean="0">
                <a:solidFill>
                  <a:schemeClr val="tx1">
                    <a:lumMod val="50000"/>
                  </a:schemeClr>
                </a:solidFill>
                <a:latin typeface="Trebuchet MS" panose="020B0603020202020204" pitchFamily="34" charset="0"/>
              </a:rPr>
              <a:t>approval</a:t>
            </a:r>
            <a:endParaRPr lang="en-US" sz="1000" dirty="0">
              <a:solidFill>
                <a:schemeClr val="tx1">
                  <a:lumMod val="50000"/>
                </a:schemeClr>
              </a:solidFill>
              <a:latin typeface="Trebuchet MS" panose="020B0603020202020204" pitchFamily="34" charset="0"/>
            </a:endParaRPr>
          </a:p>
        </p:txBody>
      </p:sp>
      <p:sp>
        <p:nvSpPr>
          <p:cNvPr id="18" name="Rectangle 17">
            <a:extLst>
              <a:ext uri="{FF2B5EF4-FFF2-40B4-BE49-F238E27FC236}">
                <a16:creationId xmlns:a16="http://schemas.microsoft.com/office/drawing/2014/main" id="{B7C259F0-88BC-4F56-AC06-64401CE8B268}"/>
              </a:ext>
            </a:extLst>
          </p:cNvPr>
          <p:cNvSpPr/>
          <p:nvPr/>
        </p:nvSpPr>
        <p:spPr>
          <a:xfrm>
            <a:off x="2770983" y="5295305"/>
            <a:ext cx="3818660" cy="646935"/>
          </a:xfrm>
          <a:prstGeom prst="rect">
            <a:avLst/>
          </a:prstGeom>
          <a:noFill/>
          <a:ln>
            <a:noFill/>
          </a:ln>
        </p:spPr>
        <p:txBody>
          <a:bodyPr wrap="square" lIns="0" tIns="0" rIns="0" bIns="0" anchor="ctr">
            <a:noAutofit/>
          </a:bodyPr>
          <a:lstStyle/>
          <a:p>
            <a:pPr marL="0" lvl="1" algn="just">
              <a:lnSpc>
                <a:spcPts val="1200"/>
              </a:lnSpc>
              <a:spcBef>
                <a:spcPts val="2000"/>
              </a:spcBef>
              <a:spcAft>
                <a:spcPts val="424"/>
              </a:spcAft>
              <a:buClr>
                <a:srgbClr val="17635F"/>
              </a:buClr>
            </a:pPr>
            <a:r>
              <a:rPr lang="en-US" sz="1000" dirty="0" smtClean="0">
                <a:solidFill>
                  <a:schemeClr val="tx1">
                    <a:lumMod val="50000"/>
                  </a:schemeClr>
                </a:solidFill>
                <a:latin typeface="Trebuchet MS" panose="020B0603020202020204" pitchFamily="34" charset="0"/>
              </a:rPr>
              <a:t>BDO </a:t>
            </a:r>
            <a:r>
              <a:rPr lang="en-US" sz="1000" dirty="0">
                <a:solidFill>
                  <a:schemeClr val="tx1">
                    <a:lumMod val="50000"/>
                  </a:schemeClr>
                </a:solidFill>
                <a:latin typeface="Trebuchet MS" panose="020B0603020202020204" pitchFamily="34" charset="0"/>
              </a:rPr>
              <a:t>accompanied and consulted Skipper through a visit to </a:t>
            </a:r>
            <a:r>
              <a:rPr lang="en-US" sz="1000" dirty="0" smtClean="0">
                <a:solidFill>
                  <a:schemeClr val="tx1">
                    <a:lumMod val="50000"/>
                  </a:schemeClr>
                </a:solidFill>
                <a:latin typeface="Trebuchet MS" panose="020B0603020202020204" pitchFamily="34" charset="0"/>
              </a:rPr>
              <a:t>Israel’ where it met with </a:t>
            </a:r>
            <a:r>
              <a:rPr lang="en-US" sz="1000" dirty="0">
                <a:solidFill>
                  <a:schemeClr val="tx1">
                    <a:lumMod val="50000"/>
                  </a:schemeClr>
                </a:solidFill>
                <a:latin typeface="Trebuchet MS" panose="020B0603020202020204" pitchFamily="34" charset="0"/>
              </a:rPr>
              <a:t>the shortlisted companies. We consulted Skipper in </a:t>
            </a:r>
            <a:r>
              <a:rPr lang="en-US" sz="1000" dirty="0" smtClean="0">
                <a:solidFill>
                  <a:schemeClr val="tx1">
                    <a:lumMod val="50000"/>
                  </a:schemeClr>
                </a:solidFill>
                <a:latin typeface="Trebuchet MS" panose="020B0603020202020204" pitchFamily="34" charset="0"/>
              </a:rPr>
              <a:t>preparations, </a:t>
            </a:r>
            <a:r>
              <a:rPr lang="en-US" sz="1000" dirty="0">
                <a:solidFill>
                  <a:schemeClr val="tx1">
                    <a:lumMod val="50000"/>
                  </a:schemeClr>
                </a:solidFill>
                <a:latin typeface="Trebuchet MS" panose="020B0603020202020204" pitchFamily="34" charset="0"/>
              </a:rPr>
              <a:t>namely defining the strategy &amp; </a:t>
            </a:r>
            <a:r>
              <a:rPr lang="en-US" sz="1000" dirty="0" smtClean="0">
                <a:solidFill>
                  <a:schemeClr val="tx1">
                    <a:lumMod val="50000"/>
                  </a:schemeClr>
                </a:solidFill>
                <a:latin typeface="Trebuchet MS" panose="020B0603020202020204" pitchFamily="34" charset="0"/>
              </a:rPr>
              <a:t>content for </a:t>
            </a:r>
            <a:r>
              <a:rPr lang="en-US" sz="1000" dirty="0">
                <a:solidFill>
                  <a:schemeClr val="tx1">
                    <a:lumMod val="50000"/>
                  </a:schemeClr>
                </a:solidFill>
                <a:latin typeface="Trebuchet MS" panose="020B0603020202020204" pitchFamily="34" charset="0"/>
              </a:rPr>
              <a:t>the </a:t>
            </a:r>
            <a:r>
              <a:rPr lang="en-US" sz="1000" dirty="0" smtClean="0">
                <a:solidFill>
                  <a:schemeClr val="tx1">
                    <a:lumMod val="50000"/>
                  </a:schemeClr>
                </a:solidFill>
                <a:latin typeface="Trebuchet MS" panose="020B0603020202020204" pitchFamily="34" charset="0"/>
              </a:rPr>
              <a:t>meetings</a:t>
            </a:r>
            <a:endParaRPr lang="en-US" sz="1000" dirty="0">
              <a:solidFill>
                <a:schemeClr val="tx1">
                  <a:lumMod val="50000"/>
                </a:schemeClr>
              </a:solidFill>
              <a:latin typeface="Trebuchet MS" panose="020B0603020202020204" pitchFamily="34" charset="0"/>
            </a:endParaRPr>
          </a:p>
        </p:txBody>
      </p:sp>
      <p:sp>
        <p:nvSpPr>
          <p:cNvPr id="19" name="Rectangle 18">
            <a:extLst>
              <a:ext uri="{FF2B5EF4-FFF2-40B4-BE49-F238E27FC236}">
                <a16:creationId xmlns:a16="http://schemas.microsoft.com/office/drawing/2014/main" id="{B7C259F0-88BC-4F56-AC06-64401CE8B268}"/>
              </a:ext>
            </a:extLst>
          </p:cNvPr>
          <p:cNvSpPr/>
          <p:nvPr/>
        </p:nvSpPr>
        <p:spPr>
          <a:xfrm>
            <a:off x="2780922" y="6194733"/>
            <a:ext cx="3818660" cy="646935"/>
          </a:xfrm>
          <a:prstGeom prst="rect">
            <a:avLst/>
          </a:prstGeom>
          <a:noFill/>
          <a:ln>
            <a:noFill/>
          </a:ln>
        </p:spPr>
        <p:txBody>
          <a:bodyPr wrap="square" lIns="0" tIns="0" rIns="0" bIns="0" anchor="ctr">
            <a:noAutofit/>
          </a:bodyPr>
          <a:lstStyle/>
          <a:p>
            <a:pPr marL="0" lvl="1" algn="just">
              <a:lnSpc>
                <a:spcPts val="1200"/>
              </a:lnSpc>
              <a:spcBef>
                <a:spcPts val="2000"/>
              </a:spcBef>
              <a:spcAft>
                <a:spcPts val="424"/>
              </a:spcAft>
              <a:buClr>
                <a:srgbClr val="17635F"/>
              </a:buClr>
            </a:pPr>
            <a:r>
              <a:rPr lang="en-US" sz="1000" dirty="0" smtClean="0">
                <a:solidFill>
                  <a:schemeClr val="tx1">
                    <a:lumMod val="50000"/>
                  </a:schemeClr>
                </a:solidFill>
                <a:latin typeface="Trebuchet MS" panose="020B0603020202020204" pitchFamily="34" charset="0"/>
              </a:rPr>
              <a:t>BDO </a:t>
            </a:r>
            <a:r>
              <a:rPr lang="en-US" sz="1000" dirty="0">
                <a:solidFill>
                  <a:schemeClr val="tx1">
                    <a:lumMod val="50000"/>
                  </a:schemeClr>
                </a:solidFill>
                <a:latin typeface="Trebuchet MS" panose="020B0603020202020204" pitchFamily="34" charset="0"/>
              </a:rPr>
              <a:t>assisted Skipper to </a:t>
            </a:r>
            <a:r>
              <a:rPr lang="en-US" sz="1000" dirty="0" smtClean="0">
                <a:solidFill>
                  <a:schemeClr val="tx1">
                    <a:lumMod val="50000"/>
                  </a:schemeClr>
                </a:solidFill>
                <a:latin typeface="Trebuchet MS" panose="020B0603020202020204" pitchFamily="34" charset="0"/>
              </a:rPr>
              <a:t>process the data gathered during its visit, provided </a:t>
            </a:r>
            <a:r>
              <a:rPr lang="en-US" sz="1000" dirty="0">
                <a:solidFill>
                  <a:schemeClr val="tx1">
                    <a:lumMod val="50000"/>
                  </a:schemeClr>
                </a:solidFill>
                <a:latin typeface="Trebuchet MS" panose="020B0603020202020204" pitchFamily="34" charset="0"/>
              </a:rPr>
              <a:t>our recommendations on the companies we identified as having the highest synergy with Skipper, and </a:t>
            </a:r>
            <a:r>
              <a:rPr lang="en-US" sz="1000" dirty="0" smtClean="0">
                <a:solidFill>
                  <a:schemeClr val="tx1">
                    <a:lumMod val="50000"/>
                  </a:schemeClr>
                </a:solidFill>
                <a:latin typeface="Trebuchet MS" panose="020B0603020202020204" pitchFamily="34" charset="0"/>
              </a:rPr>
              <a:t>gave our recommendations for the next steps</a:t>
            </a:r>
            <a:endParaRPr lang="en-US" sz="1000" dirty="0">
              <a:solidFill>
                <a:schemeClr val="tx1">
                  <a:lumMod val="50000"/>
                </a:schemeClr>
              </a:solidFill>
              <a:latin typeface="Trebuchet MS" pitchFamily="34" charset="0"/>
            </a:endParaRPr>
          </a:p>
        </p:txBody>
      </p:sp>
      <p:sp>
        <p:nvSpPr>
          <p:cNvPr id="20" name="Rectangle 19">
            <a:extLst>
              <a:ext uri="{FF2B5EF4-FFF2-40B4-BE49-F238E27FC236}">
                <a16:creationId xmlns:a16="http://schemas.microsoft.com/office/drawing/2014/main" id="{B7C259F0-88BC-4F56-AC06-64401CE8B268}"/>
              </a:ext>
            </a:extLst>
          </p:cNvPr>
          <p:cNvSpPr/>
          <p:nvPr/>
        </p:nvSpPr>
        <p:spPr>
          <a:xfrm>
            <a:off x="2769970" y="7138213"/>
            <a:ext cx="3818660" cy="437841"/>
          </a:xfrm>
          <a:prstGeom prst="rect">
            <a:avLst/>
          </a:prstGeom>
          <a:noFill/>
          <a:ln>
            <a:noFill/>
          </a:ln>
        </p:spPr>
        <p:txBody>
          <a:bodyPr wrap="square" lIns="0" tIns="0" rIns="0" bIns="0" anchor="ctr">
            <a:noAutofit/>
          </a:bodyPr>
          <a:lstStyle/>
          <a:p>
            <a:pPr marL="0" lvl="1" algn="just" defTabSz="179388">
              <a:lnSpc>
                <a:spcPts val="1200"/>
              </a:lnSpc>
              <a:spcBef>
                <a:spcPts val="2000"/>
              </a:spcBef>
              <a:spcAft>
                <a:spcPts val="424"/>
              </a:spcAft>
              <a:buClr>
                <a:srgbClr val="17635F"/>
              </a:buClr>
            </a:pPr>
            <a:r>
              <a:rPr lang="en-US" sz="1000" dirty="0" smtClean="0">
                <a:solidFill>
                  <a:schemeClr val="tx1">
                    <a:lumMod val="50000"/>
                  </a:schemeClr>
                </a:solidFill>
                <a:latin typeface="Trebuchet MS" panose="020B0603020202020204" pitchFamily="34" charset="0"/>
              </a:rPr>
              <a:t>BDO acted </a:t>
            </a:r>
            <a:r>
              <a:rPr lang="en-US" sz="1000" dirty="0">
                <a:solidFill>
                  <a:schemeClr val="tx1">
                    <a:lumMod val="50000"/>
                  </a:schemeClr>
                </a:solidFill>
                <a:latin typeface="Trebuchet MS" panose="020B0603020202020204" pitchFamily="34" charset="0"/>
              </a:rPr>
              <a:t>as Skipper’s </a:t>
            </a:r>
            <a:r>
              <a:rPr lang="en-US" sz="1000" dirty="0" smtClean="0">
                <a:solidFill>
                  <a:schemeClr val="tx1">
                    <a:lumMod val="50000"/>
                  </a:schemeClr>
                </a:solidFill>
                <a:latin typeface="Trebuchet MS" panose="020B0603020202020204" pitchFamily="34" charset="0"/>
              </a:rPr>
              <a:t>voice and arms in </a:t>
            </a:r>
            <a:r>
              <a:rPr lang="en-US" sz="1000" dirty="0">
                <a:solidFill>
                  <a:schemeClr val="tx1">
                    <a:lumMod val="50000"/>
                  </a:schemeClr>
                </a:solidFill>
                <a:latin typeface="Trebuchet MS" panose="020B0603020202020204" pitchFamily="34" charset="0"/>
              </a:rPr>
              <a:t>Israel and consulted it throughout the initial </a:t>
            </a:r>
            <a:r>
              <a:rPr lang="en-US" sz="1000" dirty="0" smtClean="0">
                <a:solidFill>
                  <a:schemeClr val="tx1">
                    <a:lumMod val="50000"/>
                  </a:schemeClr>
                </a:solidFill>
                <a:latin typeface="Trebuchet MS" panose="020B0603020202020204" pitchFamily="34" charset="0"/>
              </a:rPr>
              <a:t>round of discussions </a:t>
            </a:r>
            <a:r>
              <a:rPr lang="en-US" sz="1000" dirty="0">
                <a:solidFill>
                  <a:schemeClr val="tx1">
                    <a:lumMod val="50000"/>
                  </a:schemeClr>
                </a:solidFill>
                <a:latin typeface="Trebuchet MS" panose="020B0603020202020204" pitchFamily="34" charset="0"/>
              </a:rPr>
              <a:t>with </a:t>
            </a:r>
            <a:r>
              <a:rPr lang="en-US" sz="1000" dirty="0" smtClean="0">
                <a:solidFill>
                  <a:schemeClr val="tx1">
                    <a:lumMod val="50000"/>
                  </a:schemeClr>
                </a:solidFill>
                <a:latin typeface="Trebuchet MS" panose="020B0603020202020204" pitchFamily="34" charset="0"/>
              </a:rPr>
              <a:t>Metzerplas</a:t>
            </a:r>
            <a:endParaRPr lang="en-US" sz="1000" dirty="0">
              <a:solidFill>
                <a:schemeClr val="tx1">
                  <a:lumMod val="50000"/>
                </a:schemeClr>
              </a:solidFill>
              <a:latin typeface="Trebuchet MS" pitchFamily="34" charset="0"/>
            </a:endParaRPr>
          </a:p>
        </p:txBody>
      </p:sp>
      <p:sp>
        <p:nvSpPr>
          <p:cNvPr id="21" name="Rectangle 20">
            <a:extLst>
              <a:ext uri="{FF2B5EF4-FFF2-40B4-BE49-F238E27FC236}">
                <a16:creationId xmlns:a16="http://schemas.microsoft.com/office/drawing/2014/main" id="{B7C259F0-88BC-4F56-AC06-64401CE8B268}"/>
              </a:ext>
            </a:extLst>
          </p:cNvPr>
          <p:cNvSpPr/>
          <p:nvPr/>
        </p:nvSpPr>
        <p:spPr>
          <a:xfrm>
            <a:off x="2780922" y="7913246"/>
            <a:ext cx="3818660" cy="313763"/>
          </a:xfrm>
          <a:prstGeom prst="rect">
            <a:avLst/>
          </a:prstGeom>
          <a:noFill/>
          <a:ln>
            <a:noFill/>
          </a:ln>
        </p:spPr>
        <p:txBody>
          <a:bodyPr wrap="square" lIns="0" tIns="0" rIns="0" bIns="0" anchor="ctr">
            <a:noAutofit/>
          </a:bodyPr>
          <a:lstStyle/>
          <a:p>
            <a:pPr marL="0" lvl="1" algn="just" defTabSz="179388">
              <a:lnSpc>
                <a:spcPts val="1200"/>
              </a:lnSpc>
              <a:spcBef>
                <a:spcPts val="2000"/>
              </a:spcBef>
              <a:spcAft>
                <a:spcPts val="424"/>
              </a:spcAft>
              <a:buClr>
                <a:srgbClr val="17635F"/>
              </a:buClr>
            </a:pPr>
            <a:r>
              <a:rPr lang="en-US" sz="1000" dirty="0" smtClean="0">
                <a:solidFill>
                  <a:schemeClr val="tx1">
                    <a:lumMod val="50000"/>
                  </a:schemeClr>
                </a:solidFill>
                <a:latin typeface="Trebuchet MS" panose="020B0603020202020204" pitchFamily="34" charset="0"/>
              </a:rPr>
              <a:t>BDO </a:t>
            </a:r>
            <a:r>
              <a:rPr lang="en-US" sz="1000" dirty="0">
                <a:solidFill>
                  <a:schemeClr val="tx1">
                    <a:lumMod val="50000"/>
                  </a:schemeClr>
                </a:solidFill>
                <a:latin typeface="Trebuchet MS" panose="020B0603020202020204" pitchFamily="34" charset="0"/>
              </a:rPr>
              <a:t>facilitated the entire negotiation process and consulted Skipper in defining </a:t>
            </a:r>
            <a:r>
              <a:rPr lang="en-US" sz="1000" dirty="0" smtClean="0">
                <a:solidFill>
                  <a:schemeClr val="tx1">
                    <a:lumMod val="50000"/>
                  </a:schemeClr>
                </a:solidFill>
                <a:latin typeface="Trebuchet MS" panose="020B0603020202020204" pitchFamily="34" charset="0"/>
              </a:rPr>
              <a:t>its principal terms for MOU</a:t>
            </a:r>
            <a:endParaRPr lang="en-US" sz="1000" dirty="0">
              <a:solidFill>
                <a:schemeClr val="tx1">
                  <a:lumMod val="50000"/>
                </a:schemeClr>
              </a:solidFill>
              <a:latin typeface="Trebuchet MS" panose="020B0603020202020204" pitchFamily="34" charset="0"/>
            </a:endParaRPr>
          </a:p>
        </p:txBody>
      </p:sp>
      <p:sp>
        <p:nvSpPr>
          <p:cNvPr id="22" name="Rectangle 21">
            <a:extLst>
              <a:ext uri="{FF2B5EF4-FFF2-40B4-BE49-F238E27FC236}">
                <a16:creationId xmlns:a16="http://schemas.microsoft.com/office/drawing/2014/main" id="{B7C259F0-88BC-4F56-AC06-64401CE8B268}"/>
              </a:ext>
            </a:extLst>
          </p:cNvPr>
          <p:cNvSpPr/>
          <p:nvPr/>
        </p:nvSpPr>
        <p:spPr>
          <a:xfrm>
            <a:off x="2800800" y="8575990"/>
            <a:ext cx="3818660" cy="404746"/>
          </a:xfrm>
          <a:prstGeom prst="rect">
            <a:avLst/>
          </a:prstGeom>
          <a:noFill/>
          <a:ln>
            <a:noFill/>
          </a:ln>
        </p:spPr>
        <p:txBody>
          <a:bodyPr wrap="square" lIns="0" tIns="0" rIns="0" bIns="0" anchor="ctr">
            <a:noAutofit/>
          </a:bodyPr>
          <a:lstStyle/>
          <a:p>
            <a:pPr marL="0" lvl="1" algn="just" defTabSz="179388">
              <a:lnSpc>
                <a:spcPts val="1200"/>
              </a:lnSpc>
              <a:spcBef>
                <a:spcPts val="2000"/>
              </a:spcBef>
              <a:spcAft>
                <a:spcPts val="424"/>
              </a:spcAft>
              <a:buClr>
                <a:srgbClr val="17635F"/>
              </a:buClr>
            </a:pPr>
            <a:r>
              <a:rPr lang="en-US" sz="1000" dirty="0" smtClean="0">
                <a:solidFill>
                  <a:schemeClr val="tx1">
                    <a:lumMod val="50000"/>
                  </a:schemeClr>
                </a:solidFill>
                <a:latin typeface="Trebuchet MS" panose="020B0603020202020204" pitchFamily="34" charset="0"/>
              </a:rPr>
              <a:t>BDO </a:t>
            </a:r>
            <a:r>
              <a:rPr lang="en-US" sz="1000" dirty="0">
                <a:solidFill>
                  <a:schemeClr val="tx1">
                    <a:lumMod val="50000"/>
                  </a:schemeClr>
                </a:solidFill>
                <a:latin typeface="Trebuchet MS" panose="020B0603020202020204" pitchFamily="34" charset="0"/>
              </a:rPr>
              <a:t>consulted Skipper in </a:t>
            </a:r>
            <a:r>
              <a:rPr lang="en-US" sz="1000" dirty="0" smtClean="0">
                <a:solidFill>
                  <a:schemeClr val="tx1">
                    <a:lumMod val="50000"/>
                  </a:schemeClr>
                </a:solidFill>
                <a:latin typeface="Trebuchet MS" panose="020B0603020202020204" pitchFamily="34" charset="0"/>
              </a:rPr>
              <a:t>the process of constructing </a:t>
            </a:r>
            <a:r>
              <a:rPr lang="en-US" sz="1000" dirty="0">
                <a:solidFill>
                  <a:schemeClr val="tx1">
                    <a:lumMod val="50000"/>
                  </a:schemeClr>
                </a:solidFill>
                <a:latin typeface="Trebuchet MS" panose="020B0603020202020204" pitchFamily="34" charset="0"/>
              </a:rPr>
              <a:t>the Joint business plan with Metzerplas, bridged </a:t>
            </a:r>
            <a:r>
              <a:rPr lang="en-US" sz="1000" dirty="0" smtClean="0">
                <a:solidFill>
                  <a:schemeClr val="tx1">
                    <a:lumMod val="50000"/>
                  </a:schemeClr>
                </a:solidFill>
                <a:latin typeface="Trebuchet MS" panose="020B0603020202020204" pitchFamily="34" charset="0"/>
              </a:rPr>
              <a:t>over final </a:t>
            </a:r>
            <a:r>
              <a:rPr lang="en-US" sz="1000" dirty="0">
                <a:solidFill>
                  <a:schemeClr val="tx1">
                    <a:lumMod val="50000"/>
                  </a:schemeClr>
                </a:solidFill>
                <a:latin typeface="Trebuchet MS" panose="020B0603020202020204" pitchFamily="34" charset="0"/>
              </a:rPr>
              <a:t>commercial gaps between the two parties and led the final negotiation discussions </a:t>
            </a:r>
            <a:r>
              <a:rPr lang="en-US" sz="1000" dirty="0" smtClean="0">
                <a:solidFill>
                  <a:schemeClr val="tx1">
                    <a:lumMod val="50000"/>
                  </a:schemeClr>
                </a:solidFill>
                <a:latin typeface="Trebuchet MS" panose="020B0603020202020204" pitchFamily="34" charset="0"/>
              </a:rPr>
              <a:t>rounds until closure</a:t>
            </a:r>
            <a:endParaRPr lang="en-US" sz="1000" dirty="0">
              <a:solidFill>
                <a:schemeClr val="tx1">
                  <a:lumMod val="50000"/>
                </a:schemeClr>
              </a:solidFill>
              <a:latin typeface="Trebuchet MS" pitchFamily="34" charset="0"/>
            </a:endParaRPr>
          </a:p>
        </p:txBody>
      </p:sp>
      <p:sp>
        <p:nvSpPr>
          <p:cNvPr id="31" name="TextBox 30">
            <a:extLst>
              <a:ext uri="{FF2B5EF4-FFF2-40B4-BE49-F238E27FC236}">
                <a16:creationId xmlns:a16="http://schemas.microsoft.com/office/drawing/2014/main" id="{78629D81-8525-483C-B91D-4169FC31FDCE}"/>
              </a:ext>
            </a:extLst>
          </p:cNvPr>
          <p:cNvSpPr txBox="1"/>
          <p:nvPr/>
        </p:nvSpPr>
        <p:spPr>
          <a:xfrm>
            <a:off x="248919" y="9586587"/>
            <a:ext cx="284052" cy="211725"/>
          </a:xfrm>
          <a:prstGeom prst="rect">
            <a:avLst/>
          </a:prstGeom>
          <a:noFill/>
        </p:spPr>
        <p:txBody>
          <a:bodyPr wrap="none" rtlCol="0">
            <a:spAutoFit/>
          </a:bodyPr>
          <a:lstStyle/>
          <a:p>
            <a:r>
              <a:rPr lang="en-US" sz="776" smtClean="0"/>
              <a:t>10</a:t>
            </a:r>
            <a:endParaRPr lang="en-IN" sz="776" dirty="0"/>
          </a:p>
        </p:txBody>
      </p:sp>
      <p:sp>
        <p:nvSpPr>
          <p:cNvPr id="32" name="Rectangle 31">
            <a:extLst>
              <a:ext uri="{FF2B5EF4-FFF2-40B4-BE49-F238E27FC236}">
                <a16:creationId xmlns:a16="http://schemas.microsoft.com/office/drawing/2014/main" id="{B7C259F0-88BC-4F56-AC06-64401CE8B268}"/>
              </a:ext>
            </a:extLst>
          </p:cNvPr>
          <p:cNvSpPr/>
          <p:nvPr/>
        </p:nvSpPr>
        <p:spPr>
          <a:xfrm>
            <a:off x="17548" y="2438400"/>
            <a:ext cx="2400533" cy="6629400"/>
          </a:xfrm>
          <a:prstGeom prst="rect">
            <a:avLst/>
          </a:prstGeom>
          <a:solidFill>
            <a:srgbClr val="BEEDFE"/>
          </a:solidFill>
          <a:ln>
            <a:noFill/>
          </a:ln>
        </p:spPr>
        <p:txBody>
          <a:bodyPr wrap="square" lIns="216000" rIns="324000" anchor="ctr">
            <a:noAutofit/>
          </a:bodyPr>
          <a:lstStyle/>
          <a:p>
            <a:pPr marL="185738">
              <a:lnSpc>
                <a:spcPts val="3100"/>
              </a:lnSpc>
              <a:spcBef>
                <a:spcPts val="2000"/>
              </a:spcBef>
              <a:buClr>
                <a:srgbClr val="17635F"/>
              </a:buClr>
            </a:pPr>
            <a:endParaRPr lang="en-IN" sz="2600" dirty="0">
              <a:solidFill>
                <a:srgbClr val="013B4F"/>
              </a:solidFill>
              <a:latin typeface="Trebuchet MS" pitchFamily="34" charset="0"/>
            </a:endParaRPr>
          </a:p>
        </p:txBody>
      </p:sp>
      <p:sp>
        <p:nvSpPr>
          <p:cNvPr id="6" name="TextBox 5">
            <a:extLst>
              <a:ext uri="{FF2B5EF4-FFF2-40B4-BE49-F238E27FC236}">
                <a16:creationId xmlns:a16="http://schemas.microsoft.com/office/drawing/2014/main" id="{AD30DAAB-A695-4C33-92AF-F8FF81F2D7A6}"/>
              </a:ext>
            </a:extLst>
          </p:cNvPr>
          <p:cNvSpPr txBox="1"/>
          <p:nvPr/>
        </p:nvSpPr>
        <p:spPr>
          <a:xfrm>
            <a:off x="304800" y="2953782"/>
            <a:ext cx="2113281" cy="2400657"/>
          </a:xfrm>
          <a:prstGeom prst="rect">
            <a:avLst/>
          </a:prstGeom>
          <a:noFill/>
        </p:spPr>
        <p:txBody>
          <a:bodyPr wrap="square" rtlCol="0">
            <a:spAutoFit/>
          </a:bodyPr>
          <a:lstStyle/>
          <a:p>
            <a:pPr marL="0" lvl="1" indent="0">
              <a:lnSpc>
                <a:spcPts val="2000"/>
              </a:lnSpc>
              <a:spcBef>
                <a:spcPts val="212"/>
              </a:spcBef>
              <a:spcAft>
                <a:spcPts val="0"/>
              </a:spcAft>
              <a:buNone/>
            </a:pPr>
            <a:r>
              <a:rPr lang="en-US" sz="1600" dirty="0">
                <a:solidFill>
                  <a:schemeClr val="tx1">
                    <a:lumMod val="50000"/>
                  </a:schemeClr>
                </a:solidFill>
                <a:latin typeface="Trebuchet MS" pitchFamily="34" charset="0"/>
              </a:rPr>
              <a:t>BDO advised to Skipper Limited through the transaction process and was responsible to lead and facilitate the entire JV discussions and negotiations </a:t>
            </a:r>
            <a:r>
              <a:rPr lang="en-US" sz="1600" dirty="0" smtClean="0">
                <a:solidFill>
                  <a:schemeClr val="tx1">
                    <a:lumMod val="50000"/>
                  </a:schemeClr>
                </a:solidFill>
                <a:latin typeface="Trebuchet MS" pitchFamily="34" charset="0"/>
              </a:rPr>
              <a:t>process</a:t>
            </a:r>
            <a:endParaRPr lang="en-US" sz="1600" dirty="0">
              <a:solidFill>
                <a:schemeClr val="tx1">
                  <a:lumMod val="50000"/>
                </a:schemeClr>
              </a:solidFill>
              <a:latin typeface="Trebuchet MS" pitchFamily="34" charset="0"/>
            </a:endParaRPr>
          </a:p>
        </p:txBody>
      </p:sp>
      <p:sp>
        <p:nvSpPr>
          <p:cNvPr id="3" name="Isosceles Triangle 2"/>
          <p:cNvSpPr/>
          <p:nvPr/>
        </p:nvSpPr>
        <p:spPr>
          <a:xfrm rot="5400000">
            <a:off x="2363647" y="2734514"/>
            <a:ext cx="438782" cy="119813"/>
          </a:xfrm>
          <a:prstGeom prst="triangle">
            <a:avLst/>
          </a:prstGeom>
          <a:solidFill>
            <a:srgbClr val="0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Isosceles Triangle 33"/>
          <p:cNvSpPr/>
          <p:nvPr/>
        </p:nvSpPr>
        <p:spPr>
          <a:xfrm rot="5400000">
            <a:off x="2363647" y="3488440"/>
            <a:ext cx="438782" cy="119813"/>
          </a:xfrm>
          <a:prstGeom prst="triangle">
            <a:avLst/>
          </a:prstGeom>
          <a:solidFill>
            <a:srgbClr val="0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Isosceles Triangle 34"/>
          <p:cNvSpPr/>
          <p:nvPr/>
        </p:nvSpPr>
        <p:spPr>
          <a:xfrm rot="5400000">
            <a:off x="2363647" y="4414309"/>
            <a:ext cx="438782" cy="119813"/>
          </a:xfrm>
          <a:prstGeom prst="triangle">
            <a:avLst/>
          </a:prstGeom>
          <a:solidFill>
            <a:srgbClr val="0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Isosceles Triangle 35"/>
          <p:cNvSpPr/>
          <p:nvPr/>
        </p:nvSpPr>
        <p:spPr>
          <a:xfrm rot="5400000">
            <a:off x="2363647" y="5440746"/>
            <a:ext cx="438782" cy="119813"/>
          </a:xfrm>
          <a:prstGeom prst="triangle">
            <a:avLst/>
          </a:prstGeom>
          <a:solidFill>
            <a:srgbClr val="0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Isosceles Triangle 36"/>
          <p:cNvSpPr/>
          <p:nvPr/>
        </p:nvSpPr>
        <p:spPr>
          <a:xfrm rot="5400000">
            <a:off x="2363647" y="6429059"/>
            <a:ext cx="438782" cy="119813"/>
          </a:xfrm>
          <a:prstGeom prst="triangle">
            <a:avLst/>
          </a:prstGeom>
          <a:solidFill>
            <a:srgbClr val="0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Isosceles Triangle 37"/>
          <p:cNvSpPr/>
          <p:nvPr/>
        </p:nvSpPr>
        <p:spPr>
          <a:xfrm rot="5400000">
            <a:off x="2363647" y="7283908"/>
            <a:ext cx="438782" cy="119813"/>
          </a:xfrm>
          <a:prstGeom prst="triangle">
            <a:avLst/>
          </a:prstGeom>
          <a:solidFill>
            <a:srgbClr val="0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Isosceles Triangle 38"/>
          <p:cNvSpPr/>
          <p:nvPr/>
        </p:nvSpPr>
        <p:spPr>
          <a:xfrm rot="5400000">
            <a:off x="2363647" y="8004771"/>
            <a:ext cx="438782" cy="119813"/>
          </a:xfrm>
          <a:prstGeom prst="triangle">
            <a:avLst/>
          </a:prstGeom>
          <a:solidFill>
            <a:srgbClr val="0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Isosceles Triangle 39"/>
          <p:cNvSpPr/>
          <p:nvPr/>
        </p:nvSpPr>
        <p:spPr>
          <a:xfrm rot="5400000">
            <a:off x="2363647" y="8718457"/>
            <a:ext cx="438782" cy="119813"/>
          </a:xfrm>
          <a:prstGeom prst="triangle">
            <a:avLst/>
          </a:prstGeom>
          <a:solidFill>
            <a:srgbClr val="0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Rectangle 22"/>
          <p:cNvSpPr/>
          <p:nvPr/>
        </p:nvSpPr>
        <p:spPr>
          <a:xfrm>
            <a:off x="925330" y="991663"/>
            <a:ext cx="5943600" cy="92487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TextBox 23"/>
          <p:cNvSpPr txBox="1"/>
          <p:nvPr/>
        </p:nvSpPr>
        <p:spPr>
          <a:xfrm>
            <a:off x="2057400" y="1062885"/>
            <a:ext cx="4800600" cy="853706"/>
          </a:xfrm>
          <a:prstGeom prst="rect">
            <a:avLst/>
          </a:prstGeom>
          <a:noFill/>
        </p:spPr>
        <p:txBody>
          <a:bodyPr wrap="square" lIns="108850" tIns="54425" rIns="108850" bIns="54425" rtlCol="1">
            <a:spAutoFit/>
          </a:bodyPr>
          <a:lstStyle/>
          <a:p>
            <a:pPr>
              <a:lnSpc>
                <a:spcPts val="2900"/>
              </a:lnSpc>
            </a:pPr>
            <a:r>
              <a:rPr lang="en-IN" sz="2900" b="1" smtClean="0">
                <a:solidFill>
                  <a:schemeClr val="bg1"/>
                </a:solidFill>
                <a:latin typeface="Trebuchet MS" pitchFamily="34" charset="0"/>
              </a:rPr>
              <a:t>BDO EXPERIENCE</a:t>
            </a:r>
          </a:p>
          <a:p>
            <a:pPr>
              <a:lnSpc>
                <a:spcPts val="2900"/>
              </a:lnSpc>
            </a:pPr>
            <a:r>
              <a:rPr lang="en-IN" sz="2900" smtClean="0">
                <a:solidFill>
                  <a:schemeClr val="bg1"/>
                </a:solidFill>
                <a:latin typeface="Trebuchet MS" pitchFamily="34" charset="0"/>
              </a:rPr>
              <a:t>CASE STUDY</a:t>
            </a:r>
            <a:endParaRPr lang="en-IN" sz="2900" dirty="0">
              <a:solidFill>
                <a:schemeClr val="bg1"/>
              </a:solidFill>
              <a:latin typeface="Trebuchet MS" pitchFamily="34" charset="0"/>
            </a:endParaRPr>
          </a:p>
        </p:txBody>
      </p:sp>
      <p:sp>
        <p:nvSpPr>
          <p:cNvPr id="25" name="TextBox 24"/>
          <p:cNvSpPr txBox="1"/>
          <p:nvPr/>
        </p:nvSpPr>
        <p:spPr>
          <a:xfrm flipH="1">
            <a:off x="859021" y="1185140"/>
            <a:ext cx="1518691" cy="609473"/>
          </a:xfrm>
          <a:prstGeom prst="rect">
            <a:avLst/>
          </a:prstGeom>
          <a:noFill/>
        </p:spPr>
        <p:txBody>
          <a:bodyPr wrap="square" lIns="108850" tIns="54425" rIns="108850" bIns="54425" rtlCol="1">
            <a:spAutoFit/>
          </a:bodyPr>
          <a:lstStyle/>
          <a:p>
            <a:pPr algn="ctr">
              <a:lnSpc>
                <a:spcPts val="2500"/>
              </a:lnSpc>
            </a:pPr>
            <a:r>
              <a:rPr lang="en-US" sz="8800" kern="0" smtClean="0">
                <a:solidFill>
                  <a:schemeClr val="bg1">
                    <a:lumMod val="65000"/>
                  </a:schemeClr>
                </a:solidFill>
                <a:latin typeface="Trebuchet MS" pitchFamily="34" charset="0"/>
              </a:rPr>
              <a:t>9</a:t>
            </a:r>
            <a:endParaRPr lang="en-IN" sz="8800" kern="0" dirty="0">
              <a:solidFill>
                <a:schemeClr val="bg1">
                  <a:lumMod val="65000"/>
                </a:schemeClr>
              </a:solidFill>
              <a:latin typeface="Trebuchet MS" pitchFamily="34" charset="0"/>
            </a:endParaRPr>
          </a:p>
        </p:txBody>
      </p:sp>
    </p:spTree>
    <p:extLst>
      <p:ext uri="{BB962C8B-B14F-4D97-AF65-F5344CB8AC3E}">
        <p14:creationId xmlns:p14="http://schemas.microsoft.com/office/powerpoint/2010/main" val="2746348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629D81-8525-483C-B91D-4169FC31FDCE}"/>
              </a:ext>
            </a:extLst>
          </p:cNvPr>
          <p:cNvSpPr txBox="1"/>
          <p:nvPr/>
        </p:nvSpPr>
        <p:spPr>
          <a:xfrm>
            <a:off x="248919" y="9586587"/>
            <a:ext cx="290464" cy="211725"/>
          </a:xfrm>
          <a:prstGeom prst="rect">
            <a:avLst/>
          </a:prstGeom>
          <a:noFill/>
        </p:spPr>
        <p:txBody>
          <a:bodyPr wrap="none" rtlCol="0">
            <a:spAutoFit/>
          </a:bodyPr>
          <a:lstStyle/>
          <a:p>
            <a:r>
              <a:rPr lang="en-US" sz="776" smtClean="0">
                <a:latin typeface="Trebuchet MS" panose="020B0603020202020204" pitchFamily="34" charset="0"/>
              </a:rPr>
              <a:t>11</a:t>
            </a:r>
            <a:endParaRPr lang="en-IN" sz="776" dirty="0">
              <a:latin typeface="Trebuchet MS" panose="020B0603020202020204" pitchFamily="34" charset="0"/>
            </a:endParaRPr>
          </a:p>
        </p:txBody>
      </p:sp>
      <p:sp>
        <p:nvSpPr>
          <p:cNvPr id="4" name="TextBox 193">
            <a:extLst>
              <a:ext uri="{FF2B5EF4-FFF2-40B4-BE49-F238E27FC236}">
                <a16:creationId xmlns:a16="http://schemas.microsoft.com/office/drawing/2014/main" id="{9E9E0C30-009E-481A-874C-25503301F813}"/>
              </a:ext>
            </a:extLst>
          </p:cNvPr>
          <p:cNvSpPr txBox="1"/>
          <p:nvPr/>
        </p:nvSpPr>
        <p:spPr>
          <a:xfrm>
            <a:off x="935239" y="4984086"/>
            <a:ext cx="2232000" cy="136191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66087">
              <a:lnSpc>
                <a:spcPts val="1100"/>
              </a:lnSpc>
              <a:spcBef>
                <a:spcPts val="2000"/>
              </a:spcBef>
              <a:buClr>
                <a:schemeClr val="tx1">
                  <a:lumMod val="75000"/>
                </a:schemeClr>
              </a:buClr>
            </a:pPr>
            <a:r>
              <a:rPr lang="en-IN" sz="1000" dirty="0">
                <a:solidFill>
                  <a:srgbClr val="404040"/>
                </a:solidFill>
                <a:latin typeface="Trebuchet MS" panose="020B0603020202020204" pitchFamily="34" charset="0"/>
              </a:rPr>
              <a:t>Highly experienced investment banking </a:t>
            </a:r>
            <a:r>
              <a:rPr lang="en-IN" sz="1000" dirty="0" smtClean="0">
                <a:solidFill>
                  <a:srgbClr val="404040"/>
                </a:solidFill>
                <a:latin typeface="Trebuchet MS" pitchFamily="34" charset="0"/>
              </a:rPr>
              <a:t>advisors, </a:t>
            </a:r>
            <a:r>
              <a:rPr lang="en-IN" sz="1000" dirty="0">
                <a:solidFill>
                  <a:srgbClr val="404040"/>
                </a:solidFill>
                <a:latin typeface="Trebuchet MS" pitchFamily="34" charset="0"/>
              </a:rPr>
              <a:t>with a combined experience of dozens of years in Investment banking, specialize in managing the entire process of M&amp;A/JV between Israeli and Indian companies from </a:t>
            </a:r>
            <a:r>
              <a:rPr lang="en-IN" sz="1000" dirty="0" smtClean="0">
                <a:solidFill>
                  <a:srgbClr val="404040"/>
                </a:solidFill>
                <a:latin typeface="Trebuchet MS" pitchFamily="34" charset="0"/>
              </a:rPr>
              <a:t>inception, through outreaching </a:t>
            </a:r>
            <a:r>
              <a:rPr lang="en-IN" sz="1000" dirty="0">
                <a:solidFill>
                  <a:srgbClr val="404040"/>
                </a:solidFill>
                <a:latin typeface="Trebuchet MS" pitchFamily="34" charset="0"/>
              </a:rPr>
              <a:t>and negotiations to post deal support</a:t>
            </a:r>
          </a:p>
        </p:txBody>
      </p:sp>
      <p:sp>
        <p:nvSpPr>
          <p:cNvPr id="6" name="TextBox 199">
            <a:extLst>
              <a:ext uri="{FF2B5EF4-FFF2-40B4-BE49-F238E27FC236}">
                <a16:creationId xmlns:a16="http://schemas.microsoft.com/office/drawing/2014/main" id="{038288C9-B5AC-4DC1-AA5C-3C3495891D3D}"/>
              </a:ext>
            </a:extLst>
          </p:cNvPr>
          <p:cNvSpPr txBox="1"/>
          <p:nvPr/>
        </p:nvSpPr>
        <p:spPr>
          <a:xfrm>
            <a:off x="935239" y="6455250"/>
            <a:ext cx="2232000"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366087">
              <a:lnSpc>
                <a:spcPts val="1100"/>
              </a:lnSpc>
              <a:spcBef>
                <a:spcPts val="2000"/>
              </a:spcBef>
              <a:buClr>
                <a:schemeClr val="tx1">
                  <a:lumMod val="75000"/>
                </a:schemeClr>
              </a:buClr>
            </a:pPr>
            <a:r>
              <a:rPr lang="en-IN" sz="1000" dirty="0">
                <a:solidFill>
                  <a:srgbClr val="404040"/>
                </a:solidFill>
                <a:latin typeface="Trebuchet MS" pitchFamily="34" charset="0"/>
              </a:rPr>
              <a:t>India-Israel M&amp;A boutique </a:t>
            </a:r>
            <a:r>
              <a:rPr lang="en-IN" sz="1000" dirty="0" smtClean="0">
                <a:solidFill>
                  <a:srgbClr val="404040"/>
                </a:solidFill>
                <a:latin typeface="Trebuchet MS" pitchFamily="34" charset="0"/>
              </a:rPr>
              <a:t>desk </a:t>
            </a:r>
            <a:r>
              <a:rPr lang="en-IN" sz="1000" dirty="0">
                <a:solidFill>
                  <a:srgbClr val="404040"/>
                </a:solidFill>
                <a:latin typeface="Trebuchet MS" pitchFamily="34" charset="0"/>
              </a:rPr>
              <a:t>provides One Stop Shop solutions for Indian and Israeli </a:t>
            </a:r>
            <a:r>
              <a:rPr lang="en-IN" sz="1000" dirty="0" smtClean="0">
                <a:solidFill>
                  <a:srgbClr val="404040"/>
                </a:solidFill>
                <a:latin typeface="Trebuchet MS" pitchFamily="34" charset="0"/>
              </a:rPr>
              <a:t>companies, </a:t>
            </a:r>
            <a:r>
              <a:rPr lang="en-IN" sz="1000" dirty="0">
                <a:solidFill>
                  <a:srgbClr val="404040"/>
                </a:solidFill>
                <a:latin typeface="Trebuchet MS" pitchFamily="34" charset="0"/>
              </a:rPr>
              <a:t>with </a:t>
            </a:r>
            <a:r>
              <a:rPr lang="en-IN" sz="1000" dirty="0" smtClean="0">
                <a:solidFill>
                  <a:srgbClr val="404040"/>
                </a:solidFill>
                <a:latin typeface="Trebuchet MS" pitchFamily="34" charset="0"/>
              </a:rPr>
              <a:t>comprehensive </a:t>
            </a:r>
            <a:r>
              <a:rPr lang="en-IN" sz="1000" dirty="0">
                <a:solidFill>
                  <a:srgbClr val="404040"/>
                </a:solidFill>
                <a:latin typeface="Trebuchet MS" pitchFamily="34" charset="0"/>
              </a:rPr>
              <a:t>end to end, financial and corporate advisory services</a:t>
            </a:r>
            <a:endParaRPr lang="en-US" sz="1000" dirty="0">
              <a:solidFill>
                <a:srgbClr val="404040"/>
              </a:solidFill>
              <a:latin typeface="Trebuchet MS" pitchFamily="34" charset="0"/>
            </a:endParaRPr>
          </a:p>
        </p:txBody>
      </p:sp>
      <p:sp>
        <p:nvSpPr>
          <p:cNvPr id="7" name="TextBox 187">
            <a:extLst>
              <a:ext uri="{FF2B5EF4-FFF2-40B4-BE49-F238E27FC236}">
                <a16:creationId xmlns:a16="http://schemas.microsoft.com/office/drawing/2014/main" id="{FE05E44E-316E-4918-98EB-1A64A2DF098C}"/>
              </a:ext>
            </a:extLst>
          </p:cNvPr>
          <p:cNvSpPr txBox="1"/>
          <p:nvPr/>
        </p:nvSpPr>
        <p:spPr>
          <a:xfrm>
            <a:off x="935239" y="7937892"/>
            <a:ext cx="2232000"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66087">
              <a:lnSpc>
                <a:spcPts val="1100"/>
              </a:lnSpc>
              <a:spcBef>
                <a:spcPts val="2000"/>
              </a:spcBef>
              <a:buClr>
                <a:schemeClr val="tx1">
                  <a:lumMod val="75000"/>
                </a:schemeClr>
              </a:buClr>
            </a:pPr>
            <a:r>
              <a:rPr lang="en-IN" sz="1000" dirty="0">
                <a:solidFill>
                  <a:srgbClr val="404040"/>
                </a:solidFill>
                <a:latin typeface="Trebuchet MS" pitchFamily="34" charset="0"/>
              </a:rPr>
              <a:t>A combination of two market leading firms, backed by </a:t>
            </a:r>
            <a:r>
              <a:rPr lang="en-IN" sz="1000" dirty="0" smtClean="0">
                <a:solidFill>
                  <a:srgbClr val="404040"/>
                </a:solidFill>
                <a:latin typeface="Trebuchet MS" pitchFamily="34" charset="0"/>
              </a:rPr>
              <a:t> </a:t>
            </a:r>
            <a:r>
              <a:rPr lang="en-IN" sz="1000" dirty="0">
                <a:solidFill>
                  <a:srgbClr val="404040"/>
                </a:solidFill>
                <a:latin typeface="Trebuchet MS" pitchFamily="34" charset="0"/>
              </a:rPr>
              <a:t>strong international </a:t>
            </a:r>
            <a:r>
              <a:rPr lang="en-IN" sz="1000" dirty="0" smtClean="0">
                <a:solidFill>
                  <a:srgbClr val="404040"/>
                </a:solidFill>
                <a:latin typeface="Trebuchet MS" pitchFamily="34" charset="0"/>
              </a:rPr>
              <a:t>franchises, </a:t>
            </a:r>
            <a:r>
              <a:rPr lang="en-IN" sz="1000" dirty="0">
                <a:solidFill>
                  <a:srgbClr val="404040"/>
                </a:solidFill>
                <a:latin typeface="Trebuchet MS" pitchFamily="34" charset="0"/>
              </a:rPr>
              <a:t>brands and Cross sectors </a:t>
            </a:r>
            <a:r>
              <a:rPr lang="en-IN" sz="1000" dirty="0" smtClean="0">
                <a:solidFill>
                  <a:srgbClr val="404040"/>
                </a:solidFill>
                <a:latin typeface="Trebuchet MS" pitchFamily="34" charset="0"/>
              </a:rPr>
              <a:t>experience, as well as a strong </a:t>
            </a:r>
            <a:r>
              <a:rPr lang="en-IN" sz="1000" dirty="0">
                <a:solidFill>
                  <a:srgbClr val="404040"/>
                </a:solidFill>
                <a:latin typeface="Trebuchet MS" pitchFamily="34" charset="0"/>
              </a:rPr>
              <a:t>network in both the Israeli and Indian markets</a:t>
            </a:r>
            <a:endParaRPr lang="en-US" sz="1000" dirty="0">
              <a:solidFill>
                <a:srgbClr val="404040"/>
              </a:solidFill>
              <a:latin typeface="Trebuchet MS" pitchFamily="34" charset="0"/>
            </a:endParaRPr>
          </a:p>
        </p:txBody>
      </p:sp>
      <p:sp>
        <p:nvSpPr>
          <p:cNvPr id="8" name="TextBox 190">
            <a:extLst>
              <a:ext uri="{FF2B5EF4-FFF2-40B4-BE49-F238E27FC236}">
                <a16:creationId xmlns:a16="http://schemas.microsoft.com/office/drawing/2014/main" id="{F0F259E3-AEF4-43DE-AB0C-7D2CEDB076DA}"/>
              </a:ext>
            </a:extLst>
          </p:cNvPr>
          <p:cNvSpPr txBox="1"/>
          <p:nvPr/>
        </p:nvSpPr>
        <p:spPr>
          <a:xfrm>
            <a:off x="4222941" y="4991706"/>
            <a:ext cx="2232000"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366087">
              <a:lnSpc>
                <a:spcPts val="1100"/>
              </a:lnSpc>
              <a:spcBef>
                <a:spcPts val="2000"/>
              </a:spcBef>
              <a:buClr>
                <a:schemeClr val="tx1">
                  <a:lumMod val="75000"/>
                </a:schemeClr>
              </a:buClr>
            </a:pPr>
            <a:r>
              <a:rPr lang="en-IN" sz="1000" dirty="0">
                <a:solidFill>
                  <a:srgbClr val="404040"/>
                </a:solidFill>
                <a:latin typeface="Trebuchet MS" pitchFamily="34" charset="0"/>
              </a:rPr>
              <a:t>Senior Israeli-Indian management </a:t>
            </a:r>
            <a:r>
              <a:rPr lang="en-IN" sz="1000" dirty="0" smtClean="0">
                <a:solidFill>
                  <a:srgbClr val="404040"/>
                </a:solidFill>
                <a:latin typeface="Trebuchet MS" pitchFamily="34" charset="0"/>
              </a:rPr>
              <a:t>teams </a:t>
            </a:r>
            <a:r>
              <a:rPr lang="en-IN" sz="1000" dirty="0">
                <a:solidFill>
                  <a:srgbClr val="404040"/>
                </a:solidFill>
                <a:latin typeface="Trebuchet MS" pitchFamily="34" charset="0"/>
              </a:rPr>
              <a:t>with deep understanding and experience in both </a:t>
            </a:r>
            <a:r>
              <a:rPr lang="en-IN" sz="1000" dirty="0" smtClean="0">
                <a:solidFill>
                  <a:srgbClr val="404040"/>
                </a:solidFill>
                <a:latin typeface="Trebuchet MS" pitchFamily="34" charset="0"/>
              </a:rPr>
              <a:t>markets, </a:t>
            </a:r>
            <a:r>
              <a:rPr lang="en-IN" sz="1000" dirty="0">
                <a:solidFill>
                  <a:srgbClr val="404040"/>
                </a:solidFill>
                <a:latin typeface="Trebuchet MS" pitchFamily="34" charset="0"/>
              </a:rPr>
              <a:t>and with familiarity with both the Israeli and the Indian business cultures </a:t>
            </a:r>
            <a:r>
              <a:rPr lang="en-IN" sz="1000" dirty="0" smtClean="0">
                <a:solidFill>
                  <a:srgbClr val="404040"/>
                </a:solidFill>
                <a:latin typeface="Trebuchet MS" pitchFamily="34" charset="0"/>
              </a:rPr>
              <a:t>I.e. </a:t>
            </a:r>
            <a:r>
              <a:rPr lang="en-IN" sz="1000" dirty="0">
                <a:solidFill>
                  <a:srgbClr val="404040"/>
                </a:solidFill>
                <a:latin typeface="Trebuchet MS" pitchFamily="34" charset="0"/>
              </a:rPr>
              <a:t>"the way of doing business"</a:t>
            </a:r>
            <a:endParaRPr lang="en-US" sz="1000" dirty="0">
              <a:solidFill>
                <a:srgbClr val="404040"/>
              </a:solidFill>
              <a:latin typeface="Trebuchet MS" pitchFamily="34" charset="0"/>
            </a:endParaRPr>
          </a:p>
        </p:txBody>
      </p:sp>
      <p:sp>
        <p:nvSpPr>
          <p:cNvPr id="9" name="TextBox 196">
            <a:extLst>
              <a:ext uri="{FF2B5EF4-FFF2-40B4-BE49-F238E27FC236}">
                <a16:creationId xmlns:a16="http://schemas.microsoft.com/office/drawing/2014/main" id="{AF0546C3-81AC-49AB-A240-3C2628C5588B}"/>
              </a:ext>
            </a:extLst>
          </p:cNvPr>
          <p:cNvSpPr txBox="1"/>
          <p:nvPr/>
        </p:nvSpPr>
        <p:spPr>
          <a:xfrm>
            <a:off x="4222941" y="6455250"/>
            <a:ext cx="2232000" cy="51552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66087">
              <a:lnSpc>
                <a:spcPts val="1100"/>
              </a:lnSpc>
              <a:spcBef>
                <a:spcPts val="2000"/>
              </a:spcBef>
              <a:buClr>
                <a:schemeClr val="tx1">
                  <a:lumMod val="75000"/>
                </a:schemeClr>
              </a:buClr>
            </a:pPr>
            <a:r>
              <a:rPr lang="en-IN" sz="1000" dirty="0">
                <a:solidFill>
                  <a:srgbClr val="404040"/>
                </a:solidFill>
                <a:latin typeface="Trebuchet MS" pitchFamily="34" charset="0"/>
              </a:rPr>
              <a:t>Physical presence in both markets with offices in Tel-Aviv and tier-one cities in India</a:t>
            </a:r>
            <a:endParaRPr lang="en-US" sz="1000" dirty="0">
              <a:solidFill>
                <a:srgbClr val="404040"/>
              </a:solidFill>
              <a:latin typeface="Trebuchet MS" pitchFamily="34" charset="0"/>
            </a:endParaRPr>
          </a:p>
        </p:txBody>
      </p:sp>
      <p:sp>
        <p:nvSpPr>
          <p:cNvPr id="46" name="TextBox 45"/>
          <p:cNvSpPr txBox="1"/>
          <p:nvPr/>
        </p:nvSpPr>
        <p:spPr>
          <a:xfrm flipH="1">
            <a:off x="381000" y="5374008"/>
            <a:ext cx="303999" cy="430514"/>
          </a:xfrm>
          <a:prstGeom prst="rect">
            <a:avLst/>
          </a:prstGeom>
          <a:noFill/>
        </p:spPr>
        <p:txBody>
          <a:bodyPr wrap="square" lIns="108850" tIns="54425" rIns="108850" bIns="54425" rtlCol="1">
            <a:spAutoFit/>
          </a:bodyPr>
          <a:lstStyle/>
          <a:p>
            <a:pPr algn="ctr">
              <a:lnSpc>
                <a:spcPts val="2500"/>
              </a:lnSpc>
            </a:pPr>
            <a:r>
              <a:rPr lang="en-US" sz="6600" smtClean="0">
                <a:solidFill>
                  <a:srgbClr val="ED1A3B"/>
                </a:solidFill>
                <a:latin typeface="Trebuchet MS" pitchFamily="34" charset="0"/>
              </a:rPr>
              <a:t>1</a:t>
            </a:r>
            <a:endParaRPr lang="en-IN" sz="6600" dirty="0">
              <a:solidFill>
                <a:srgbClr val="ED1A3B"/>
              </a:solidFill>
              <a:latin typeface="Trebuchet MS" pitchFamily="34" charset="0"/>
            </a:endParaRPr>
          </a:p>
        </p:txBody>
      </p:sp>
      <p:sp>
        <p:nvSpPr>
          <p:cNvPr id="47" name="TextBox 46"/>
          <p:cNvSpPr txBox="1"/>
          <p:nvPr/>
        </p:nvSpPr>
        <p:spPr>
          <a:xfrm flipH="1">
            <a:off x="401621" y="6827221"/>
            <a:ext cx="302300" cy="430514"/>
          </a:xfrm>
          <a:prstGeom prst="rect">
            <a:avLst/>
          </a:prstGeom>
          <a:noFill/>
        </p:spPr>
        <p:txBody>
          <a:bodyPr wrap="square" lIns="108850" tIns="54425" rIns="108850" bIns="54425" rtlCol="1">
            <a:spAutoFit/>
          </a:bodyPr>
          <a:lstStyle/>
          <a:p>
            <a:pPr algn="ctr">
              <a:lnSpc>
                <a:spcPts val="2500"/>
              </a:lnSpc>
            </a:pPr>
            <a:r>
              <a:rPr lang="en-US" sz="6600" smtClean="0">
                <a:solidFill>
                  <a:srgbClr val="218F8B"/>
                </a:solidFill>
                <a:latin typeface="Trebuchet MS" pitchFamily="34" charset="0"/>
              </a:rPr>
              <a:t>2</a:t>
            </a:r>
            <a:endParaRPr lang="en-IN" sz="6600" dirty="0">
              <a:solidFill>
                <a:srgbClr val="218F8B"/>
              </a:solidFill>
              <a:latin typeface="Trebuchet MS" pitchFamily="34" charset="0"/>
            </a:endParaRPr>
          </a:p>
        </p:txBody>
      </p:sp>
      <p:sp>
        <p:nvSpPr>
          <p:cNvPr id="48" name="TextBox 47"/>
          <p:cNvSpPr txBox="1"/>
          <p:nvPr/>
        </p:nvSpPr>
        <p:spPr>
          <a:xfrm flipH="1">
            <a:off x="397633" y="8286170"/>
            <a:ext cx="302300" cy="430514"/>
          </a:xfrm>
          <a:prstGeom prst="rect">
            <a:avLst/>
          </a:prstGeom>
          <a:noFill/>
        </p:spPr>
        <p:txBody>
          <a:bodyPr wrap="square" lIns="108850" tIns="54425" rIns="108850" bIns="54425" rtlCol="1">
            <a:spAutoFit/>
          </a:bodyPr>
          <a:lstStyle/>
          <a:p>
            <a:pPr algn="ctr">
              <a:lnSpc>
                <a:spcPts val="2500"/>
              </a:lnSpc>
            </a:pPr>
            <a:r>
              <a:rPr lang="en-US" sz="6600" smtClean="0">
                <a:solidFill>
                  <a:srgbClr val="01A3DD"/>
                </a:solidFill>
                <a:latin typeface="Trebuchet MS" pitchFamily="34" charset="0"/>
              </a:rPr>
              <a:t>3</a:t>
            </a:r>
            <a:endParaRPr lang="en-IN" sz="6600" dirty="0">
              <a:solidFill>
                <a:srgbClr val="01A3DD"/>
              </a:solidFill>
              <a:latin typeface="Trebuchet MS" pitchFamily="34" charset="0"/>
            </a:endParaRPr>
          </a:p>
        </p:txBody>
      </p:sp>
      <p:sp>
        <p:nvSpPr>
          <p:cNvPr id="49" name="TextBox 48"/>
          <p:cNvSpPr txBox="1"/>
          <p:nvPr/>
        </p:nvSpPr>
        <p:spPr>
          <a:xfrm flipH="1">
            <a:off x="3663058" y="5374008"/>
            <a:ext cx="302300" cy="430514"/>
          </a:xfrm>
          <a:prstGeom prst="rect">
            <a:avLst/>
          </a:prstGeom>
          <a:noFill/>
        </p:spPr>
        <p:txBody>
          <a:bodyPr wrap="square" lIns="108850" tIns="54425" rIns="108850" bIns="54425" rtlCol="1">
            <a:spAutoFit/>
          </a:bodyPr>
          <a:lstStyle/>
          <a:p>
            <a:pPr algn="ctr">
              <a:lnSpc>
                <a:spcPts val="2500"/>
              </a:lnSpc>
            </a:pPr>
            <a:r>
              <a:rPr lang="en-US" sz="6600" smtClean="0">
                <a:solidFill>
                  <a:srgbClr val="DF8639"/>
                </a:solidFill>
                <a:latin typeface="Trebuchet MS" pitchFamily="34" charset="0"/>
              </a:rPr>
              <a:t>4</a:t>
            </a:r>
            <a:endParaRPr lang="en-IN" sz="6600" dirty="0">
              <a:solidFill>
                <a:srgbClr val="DF8639"/>
              </a:solidFill>
              <a:latin typeface="Trebuchet MS" pitchFamily="34" charset="0"/>
            </a:endParaRPr>
          </a:p>
        </p:txBody>
      </p:sp>
      <p:sp>
        <p:nvSpPr>
          <p:cNvPr id="50" name="TextBox 49"/>
          <p:cNvSpPr txBox="1"/>
          <p:nvPr/>
        </p:nvSpPr>
        <p:spPr>
          <a:xfrm flipH="1">
            <a:off x="3680838" y="6863731"/>
            <a:ext cx="302300" cy="430514"/>
          </a:xfrm>
          <a:prstGeom prst="rect">
            <a:avLst/>
          </a:prstGeom>
          <a:noFill/>
        </p:spPr>
        <p:txBody>
          <a:bodyPr wrap="square" lIns="108850" tIns="54425" rIns="108850" bIns="54425" rtlCol="1">
            <a:spAutoFit/>
          </a:bodyPr>
          <a:lstStyle/>
          <a:p>
            <a:pPr algn="ctr">
              <a:lnSpc>
                <a:spcPts val="2500"/>
              </a:lnSpc>
            </a:pPr>
            <a:r>
              <a:rPr lang="en-US" sz="6600" smtClean="0">
                <a:solidFill>
                  <a:srgbClr val="921137"/>
                </a:solidFill>
                <a:latin typeface="Trebuchet MS" pitchFamily="34" charset="0"/>
              </a:rPr>
              <a:t>5</a:t>
            </a:r>
            <a:endParaRPr lang="en-IN" sz="6600" dirty="0">
              <a:solidFill>
                <a:srgbClr val="921137"/>
              </a:solidFill>
              <a:latin typeface="Trebuchet MS" pitchFamily="34" charset="0"/>
            </a:endParaRPr>
          </a:p>
        </p:txBody>
      </p:sp>
      <p:cxnSp>
        <p:nvCxnSpPr>
          <p:cNvPr id="81" name="Straight Connector 80"/>
          <p:cNvCxnSpPr/>
          <p:nvPr/>
        </p:nvCxnSpPr>
        <p:spPr>
          <a:xfrm>
            <a:off x="832037" y="5038511"/>
            <a:ext cx="0" cy="1133689"/>
          </a:xfrm>
          <a:prstGeom prst="line">
            <a:avLst/>
          </a:prstGeom>
          <a:ln w="12700">
            <a:solidFill>
              <a:srgbClr val="ED1A3B"/>
            </a:solidFill>
          </a:ln>
        </p:spPr>
        <p:style>
          <a:lnRef idx="1">
            <a:schemeClr val="accent1"/>
          </a:lnRef>
          <a:fillRef idx="0">
            <a:schemeClr val="accent1"/>
          </a:fillRef>
          <a:effectRef idx="0">
            <a:schemeClr val="accent1"/>
          </a:effectRef>
          <a:fontRef idx="minor">
            <a:schemeClr val="tx1"/>
          </a:fontRef>
        </p:style>
      </p:cxnSp>
      <p:sp>
        <p:nvSpPr>
          <p:cNvPr id="30" name="TextBox 196">
            <a:extLst>
              <a:ext uri="{FF2B5EF4-FFF2-40B4-BE49-F238E27FC236}">
                <a16:creationId xmlns:a16="http://schemas.microsoft.com/office/drawing/2014/main" id="{AF0546C3-81AC-49AB-A240-3C2628C5588B}"/>
              </a:ext>
            </a:extLst>
          </p:cNvPr>
          <p:cNvSpPr txBox="1"/>
          <p:nvPr/>
        </p:nvSpPr>
        <p:spPr>
          <a:xfrm>
            <a:off x="4236677" y="7907412"/>
            <a:ext cx="2232000" cy="51552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66087">
              <a:lnSpc>
                <a:spcPts val="1100"/>
              </a:lnSpc>
              <a:spcBef>
                <a:spcPts val="2000"/>
              </a:spcBef>
              <a:buClr>
                <a:schemeClr val="tx1">
                  <a:lumMod val="75000"/>
                </a:schemeClr>
              </a:buClr>
            </a:pPr>
            <a:r>
              <a:rPr lang="en-IN" sz="1000" dirty="0" smtClean="0">
                <a:solidFill>
                  <a:srgbClr val="404040"/>
                </a:solidFill>
                <a:latin typeface="Trebuchet MS" pitchFamily="34" charset="0"/>
              </a:rPr>
              <a:t>Familiarity and exposure to business opportunities in various sectors in the Indian and Israeli markets </a:t>
            </a:r>
            <a:endParaRPr lang="en-US" sz="1000" dirty="0">
              <a:solidFill>
                <a:srgbClr val="404040"/>
              </a:solidFill>
              <a:latin typeface="Trebuchet MS" pitchFamily="34" charset="0"/>
            </a:endParaRPr>
          </a:p>
        </p:txBody>
      </p:sp>
      <p:sp>
        <p:nvSpPr>
          <p:cNvPr id="31" name="TextBox 30"/>
          <p:cNvSpPr txBox="1"/>
          <p:nvPr/>
        </p:nvSpPr>
        <p:spPr>
          <a:xfrm flipH="1">
            <a:off x="3685918" y="8305800"/>
            <a:ext cx="302300" cy="430514"/>
          </a:xfrm>
          <a:prstGeom prst="rect">
            <a:avLst/>
          </a:prstGeom>
          <a:noFill/>
        </p:spPr>
        <p:txBody>
          <a:bodyPr wrap="square" lIns="108850" tIns="54425" rIns="108850" bIns="54425" rtlCol="1">
            <a:spAutoFit/>
          </a:bodyPr>
          <a:lstStyle/>
          <a:p>
            <a:pPr algn="ctr">
              <a:lnSpc>
                <a:spcPts val="2500"/>
              </a:lnSpc>
            </a:pPr>
            <a:r>
              <a:rPr lang="en-US" sz="6600" dirty="0" smtClean="0">
                <a:solidFill>
                  <a:srgbClr val="404040"/>
                </a:solidFill>
                <a:latin typeface="Trebuchet MS" pitchFamily="34" charset="0"/>
              </a:rPr>
              <a:t>6</a:t>
            </a:r>
            <a:endParaRPr lang="en-IN" sz="6600" dirty="0">
              <a:solidFill>
                <a:srgbClr val="404040"/>
              </a:solidFill>
              <a:latin typeface="Trebuchet MS" pitchFamily="34" charset="0"/>
            </a:endParaRPr>
          </a:p>
        </p:txBody>
      </p:sp>
      <p:graphicFrame>
        <p:nvGraphicFramePr>
          <p:cNvPr id="13" name="Diagram 12"/>
          <p:cNvGraphicFramePr/>
          <p:nvPr>
            <p:extLst>
              <p:ext uri="{D42A27DB-BD31-4B8C-83A1-F6EECF244321}">
                <p14:modId xmlns:p14="http://schemas.microsoft.com/office/powerpoint/2010/main" val="3265391485"/>
              </p:ext>
            </p:extLst>
          </p:nvPr>
        </p:nvGraphicFramePr>
        <p:xfrm>
          <a:off x="2667000" y="963528"/>
          <a:ext cx="4985945" cy="332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2" name="Straight Connector 41"/>
          <p:cNvCxnSpPr/>
          <p:nvPr/>
        </p:nvCxnSpPr>
        <p:spPr>
          <a:xfrm>
            <a:off x="4116257" y="5038511"/>
            <a:ext cx="0" cy="1133689"/>
          </a:xfrm>
          <a:prstGeom prst="line">
            <a:avLst/>
          </a:prstGeom>
          <a:ln w="12700">
            <a:solidFill>
              <a:srgbClr val="DF863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2037" y="6501551"/>
            <a:ext cx="0" cy="1133689"/>
          </a:xfrm>
          <a:prstGeom prst="line">
            <a:avLst/>
          </a:prstGeom>
          <a:ln w="12700">
            <a:solidFill>
              <a:srgbClr val="218F8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16257" y="6501551"/>
            <a:ext cx="0" cy="1133689"/>
          </a:xfrm>
          <a:prstGeom prst="line">
            <a:avLst/>
          </a:prstGeom>
          <a:ln w="12700">
            <a:solidFill>
              <a:srgbClr val="92113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2037" y="7972211"/>
            <a:ext cx="0" cy="1133689"/>
          </a:xfrm>
          <a:prstGeom prst="line">
            <a:avLst/>
          </a:prstGeom>
          <a:ln w="12700">
            <a:solidFill>
              <a:srgbClr val="01A3D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16257" y="7972211"/>
            <a:ext cx="0" cy="1133689"/>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 y="2170973"/>
            <a:ext cx="3831987" cy="89646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TextBox 26"/>
          <p:cNvSpPr txBox="1"/>
          <p:nvPr/>
        </p:nvSpPr>
        <p:spPr>
          <a:xfrm>
            <a:off x="-8895" y="2221825"/>
            <a:ext cx="4120267" cy="853706"/>
          </a:xfrm>
          <a:prstGeom prst="rect">
            <a:avLst/>
          </a:prstGeom>
          <a:noFill/>
        </p:spPr>
        <p:txBody>
          <a:bodyPr wrap="square" lIns="108850" tIns="54425" rIns="108850" bIns="54425" rtlCol="1">
            <a:spAutoFit/>
          </a:bodyPr>
          <a:lstStyle/>
          <a:p>
            <a:pPr>
              <a:lnSpc>
                <a:spcPts val="2900"/>
              </a:lnSpc>
            </a:pPr>
            <a:r>
              <a:rPr lang="en-IN" sz="2400" dirty="0" smtClean="0">
                <a:solidFill>
                  <a:schemeClr val="bg1"/>
                </a:solidFill>
                <a:latin typeface="Trebuchet MS" pitchFamily="34" charset="0"/>
              </a:rPr>
              <a:t>BDO AND ITS INDIAN BUSINESS PARTNER</a:t>
            </a:r>
            <a:endParaRPr lang="en-IN" sz="2400" dirty="0">
              <a:solidFill>
                <a:schemeClr val="bg1"/>
              </a:solidFill>
              <a:latin typeface="Trebuchet MS" pitchFamily="34" charset="0"/>
            </a:endParaRPr>
          </a:p>
        </p:txBody>
      </p:sp>
      <p:sp>
        <p:nvSpPr>
          <p:cNvPr id="28" name="TextBox 27"/>
          <p:cNvSpPr txBox="1"/>
          <p:nvPr/>
        </p:nvSpPr>
        <p:spPr>
          <a:xfrm flipH="1">
            <a:off x="2386689" y="2396998"/>
            <a:ext cx="1596449" cy="430514"/>
          </a:xfrm>
          <a:prstGeom prst="rect">
            <a:avLst/>
          </a:prstGeom>
          <a:noFill/>
        </p:spPr>
        <p:txBody>
          <a:bodyPr wrap="square" lIns="108850" tIns="54425" rIns="108850" bIns="54425" rtlCol="1">
            <a:spAutoFit/>
          </a:bodyPr>
          <a:lstStyle/>
          <a:p>
            <a:pPr algn="ctr">
              <a:lnSpc>
                <a:spcPts val="2500"/>
              </a:lnSpc>
            </a:pPr>
            <a:r>
              <a:rPr lang="en-US" sz="8800" kern="0" dirty="0">
                <a:solidFill>
                  <a:schemeClr val="bg1">
                    <a:lumMod val="65000"/>
                  </a:schemeClr>
                </a:solidFill>
                <a:latin typeface="Trebuchet MS" pitchFamily="34" charset="0"/>
              </a:rPr>
              <a:t>10</a:t>
            </a:r>
            <a:endParaRPr lang="en-IN" sz="8800" kern="0" dirty="0">
              <a:solidFill>
                <a:schemeClr val="bg1">
                  <a:lumMod val="65000"/>
                </a:schemeClr>
              </a:solidFill>
              <a:latin typeface="Trebuchet MS" pitchFamily="34" charset="0"/>
            </a:endParaRPr>
          </a:p>
        </p:txBody>
      </p:sp>
    </p:spTree>
    <p:extLst>
      <p:ext uri="{BB962C8B-B14F-4D97-AF65-F5344CB8AC3E}">
        <p14:creationId xmlns:p14="http://schemas.microsoft.com/office/powerpoint/2010/main" val="861735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C259F0-88BC-4F56-AC06-64401CE8B268}"/>
              </a:ext>
            </a:extLst>
          </p:cNvPr>
          <p:cNvSpPr/>
          <p:nvPr/>
        </p:nvSpPr>
        <p:spPr>
          <a:xfrm>
            <a:off x="0" y="0"/>
            <a:ext cx="6858000" cy="9906000"/>
          </a:xfrm>
          <a:prstGeom prst="rect">
            <a:avLst/>
          </a:prstGeom>
          <a:solidFill>
            <a:srgbClr val="02338B"/>
          </a:solidFill>
          <a:ln>
            <a:noFill/>
          </a:ln>
        </p:spPr>
        <p:txBody>
          <a:bodyPr wrap="square" lIns="216000" rIns="324000" anchor="ctr">
            <a:noAutofit/>
          </a:bodyPr>
          <a:lstStyle/>
          <a:p>
            <a:pPr>
              <a:lnSpc>
                <a:spcPts val="1400"/>
              </a:lnSpc>
              <a:spcBef>
                <a:spcPts val="2000"/>
              </a:spcBef>
              <a:buClr>
                <a:srgbClr val="013B4F"/>
              </a:buClr>
            </a:pPr>
            <a:endParaRPr lang="en-IN" sz="1000" dirty="0">
              <a:solidFill>
                <a:srgbClr val="013B4F"/>
              </a:solidFill>
              <a:latin typeface="Trebuchet MS" pitchFamily="34" charset="0"/>
            </a:endParaRPr>
          </a:p>
        </p:txBody>
      </p:sp>
      <p:sp>
        <p:nvSpPr>
          <p:cNvPr id="11" name="Rectangle 10">
            <a:extLst>
              <a:ext uri="{FF2B5EF4-FFF2-40B4-BE49-F238E27FC236}">
                <a16:creationId xmlns:a16="http://schemas.microsoft.com/office/drawing/2014/main" id="{8F80772C-A25A-4353-A672-00936507BF7E}"/>
              </a:ext>
            </a:extLst>
          </p:cNvPr>
          <p:cNvSpPr/>
          <p:nvPr/>
        </p:nvSpPr>
        <p:spPr>
          <a:xfrm>
            <a:off x="391096" y="2845004"/>
            <a:ext cx="2806454" cy="1528624"/>
          </a:xfrm>
          <a:prstGeom prst="rect">
            <a:avLst/>
          </a:prstGeom>
        </p:spPr>
        <p:txBody>
          <a:bodyPr wrap="square">
            <a:spAutoFit/>
          </a:bodyPr>
          <a:lstStyle/>
          <a:p>
            <a:pPr algn="just">
              <a:lnSpc>
                <a:spcPts val="1300"/>
              </a:lnSpc>
              <a:spcBef>
                <a:spcPts val="423"/>
              </a:spcBef>
              <a:spcAft>
                <a:spcPts val="423"/>
              </a:spcAft>
            </a:pPr>
            <a:r>
              <a:rPr lang="en-GB" sz="1000" dirty="0">
                <a:solidFill>
                  <a:schemeClr val="bg1"/>
                </a:solidFill>
                <a:latin typeface="Trebuchet MS" pitchFamily="34" charset="0"/>
              </a:rPr>
              <a:t>Offering a wide range of professional services to the private, public and government sectors, serving mainly large–medium size local &amp; </a:t>
            </a:r>
            <a:r>
              <a:rPr lang="en-GB" sz="1000" dirty="0" smtClean="0">
                <a:solidFill>
                  <a:schemeClr val="bg1"/>
                </a:solidFill>
                <a:latin typeface="Trebuchet MS" pitchFamily="34" charset="0"/>
              </a:rPr>
              <a:t>international corporations</a:t>
            </a:r>
            <a:r>
              <a:rPr lang="en-GB" sz="1000" dirty="0">
                <a:solidFill>
                  <a:schemeClr val="bg1"/>
                </a:solidFill>
                <a:latin typeface="Trebuchet MS" pitchFamily="34" charset="0"/>
              </a:rPr>
              <a:t>,.</a:t>
            </a:r>
            <a:endParaRPr lang="en-GB" sz="1000" dirty="0" smtClean="0">
              <a:solidFill>
                <a:schemeClr val="bg1"/>
              </a:solidFill>
              <a:latin typeface="Trebuchet MS" pitchFamily="34" charset="0"/>
            </a:endParaRPr>
          </a:p>
          <a:p>
            <a:pPr algn="just">
              <a:lnSpc>
                <a:spcPts val="1300"/>
              </a:lnSpc>
              <a:spcBef>
                <a:spcPts val="423"/>
              </a:spcBef>
              <a:spcAft>
                <a:spcPts val="423"/>
              </a:spcAft>
            </a:pPr>
            <a:r>
              <a:rPr lang="en-US" sz="1000" dirty="0">
                <a:solidFill>
                  <a:schemeClr val="bg1"/>
                </a:solidFill>
                <a:latin typeface="Trebuchet MS" pitchFamily="34" charset="0"/>
              </a:rPr>
              <a:t>Through its Israel-India Desk, BDO is the leading Indo-Israeli Business Development &amp; Consulting firm, focused on providing M&amp;A and Business Development advisory </a:t>
            </a:r>
            <a:r>
              <a:rPr lang="en-US" sz="1000" dirty="0" smtClean="0">
                <a:solidFill>
                  <a:schemeClr val="bg1"/>
                </a:solidFill>
                <a:latin typeface="Trebuchet MS" pitchFamily="34" charset="0"/>
              </a:rPr>
              <a:t>services</a:t>
            </a:r>
            <a:r>
              <a:rPr lang="en-US" sz="1000" b="1" dirty="0" smtClean="0">
                <a:solidFill>
                  <a:schemeClr val="bg1"/>
                </a:solidFill>
                <a:latin typeface="Trebuchet MS" panose="020B0603020202020204" pitchFamily="34" charset="0"/>
              </a:rPr>
              <a:t>.</a:t>
            </a:r>
            <a:endParaRPr lang="en-IN" sz="1000" b="1" dirty="0">
              <a:solidFill>
                <a:schemeClr val="bg1"/>
              </a:solidFill>
              <a:latin typeface="Trebuchet MS" panose="020B0603020202020204" pitchFamily="34" charset="0"/>
            </a:endParaRPr>
          </a:p>
        </p:txBody>
      </p:sp>
      <p:sp>
        <p:nvSpPr>
          <p:cNvPr id="12" name="Shape 169">
            <a:extLst>
              <a:ext uri="{FF2B5EF4-FFF2-40B4-BE49-F238E27FC236}">
                <a16:creationId xmlns:a16="http://schemas.microsoft.com/office/drawing/2014/main" id="{34ABEA39-4ADB-44A8-9A1D-1F5C7EE225D9}"/>
              </a:ext>
            </a:extLst>
          </p:cNvPr>
          <p:cNvSpPr/>
          <p:nvPr/>
        </p:nvSpPr>
        <p:spPr>
          <a:xfrm>
            <a:off x="458614" y="2331052"/>
            <a:ext cx="2880000" cy="480131"/>
          </a:xfrm>
          <a:prstGeom prst="rect">
            <a:avLst/>
          </a:prstGeom>
          <a:ln w="12700">
            <a:miter lim="400000"/>
          </a:ln>
          <a:extLst>
            <a:ext uri="{C572A759-6A51-4108-AA02-DFA0A04FC94B}">
              <ma14:wrappingTextBoxFlag xmlns:ma14="http://schemas.microsoft.com/office/mac/drawingml/2011/main" xmlns="" val="1"/>
            </a:ext>
          </a:extLst>
        </p:spPr>
        <p:txBody>
          <a:bodyPr wrap="square" lIns="32256" rIns="32256" anchor="ctr">
            <a:spAutoFit/>
          </a:bodyPr>
          <a:lstStyle>
            <a:lvl1pPr>
              <a:lnSpc>
                <a:spcPct val="90000"/>
              </a:lnSpc>
              <a:defRPr sz="1600" b="1">
                <a:solidFill>
                  <a:srgbClr val="EEA611"/>
                </a:solidFill>
              </a:defRPr>
            </a:lvl1pPr>
          </a:lstStyle>
          <a:p>
            <a:r>
              <a:rPr lang="en-US" sz="1400" dirty="0">
                <a:solidFill>
                  <a:schemeClr val="bg1"/>
                </a:solidFill>
                <a:latin typeface="Trebuchet MS" pitchFamily="34" charset="0"/>
              </a:rPr>
              <a:t>T</a:t>
            </a:r>
            <a:r>
              <a:rPr lang="en-GB" sz="1400" dirty="0">
                <a:solidFill>
                  <a:schemeClr val="bg1"/>
                </a:solidFill>
                <a:latin typeface="Trebuchet MS" pitchFamily="34" charset="0"/>
              </a:rPr>
              <a:t>he leading business advisory company in Israel</a:t>
            </a:r>
            <a:endParaRPr sz="1400" dirty="0">
              <a:solidFill>
                <a:schemeClr val="bg1"/>
              </a:solidFill>
              <a:latin typeface="Trebuchet MS" pitchFamily="34" charset="0"/>
            </a:endParaRPr>
          </a:p>
        </p:txBody>
      </p:sp>
      <p:sp>
        <p:nvSpPr>
          <p:cNvPr id="18" name="Rectangle 17">
            <a:extLst>
              <a:ext uri="{FF2B5EF4-FFF2-40B4-BE49-F238E27FC236}">
                <a16:creationId xmlns:a16="http://schemas.microsoft.com/office/drawing/2014/main" id="{5D3DA78C-3F09-47C4-8D8B-C34F94FC3734}"/>
              </a:ext>
            </a:extLst>
          </p:cNvPr>
          <p:cNvSpPr/>
          <p:nvPr/>
        </p:nvSpPr>
        <p:spPr>
          <a:xfrm>
            <a:off x="419068" y="4904910"/>
            <a:ext cx="2880000" cy="579646"/>
          </a:xfrm>
          <a:prstGeom prst="rect">
            <a:avLst/>
          </a:prstGeom>
        </p:spPr>
        <p:txBody>
          <a:bodyPr>
            <a:spAutoFit/>
          </a:bodyPr>
          <a:lstStyle/>
          <a:p>
            <a:pPr eaLnBrk="0" hangingPunct="0">
              <a:spcBef>
                <a:spcPts val="141"/>
              </a:spcBef>
            </a:pPr>
            <a:r>
              <a:rPr lang="en-US" sz="1000" dirty="0" err="1">
                <a:solidFill>
                  <a:schemeClr val="bg1"/>
                </a:solidFill>
                <a:latin typeface="Trebuchet MS" panose="020B0603020202020204" pitchFamily="34" charset="0"/>
              </a:rPr>
              <a:t>Amot</a:t>
            </a:r>
            <a:r>
              <a:rPr lang="en-US" sz="1000" dirty="0">
                <a:solidFill>
                  <a:schemeClr val="bg1"/>
                </a:solidFill>
                <a:latin typeface="Trebuchet MS" panose="020B0603020202020204" pitchFamily="34" charset="0"/>
              </a:rPr>
              <a:t> </a:t>
            </a:r>
            <a:r>
              <a:rPr lang="en-US" sz="1000" dirty="0" err="1">
                <a:solidFill>
                  <a:schemeClr val="bg1"/>
                </a:solidFill>
                <a:latin typeface="Trebuchet MS" panose="020B0603020202020204" pitchFamily="34" charset="0"/>
              </a:rPr>
              <a:t>Bituach</a:t>
            </a:r>
            <a:r>
              <a:rPr lang="en-US" sz="1000" dirty="0">
                <a:solidFill>
                  <a:schemeClr val="bg1"/>
                </a:solidFill>
                <a:latin typeface="Trebuchet MS" panose="020B0603020202020204" pitchFamily="34" charset="0"/>
              </a:rPr>
              <a:t> Building</a:t>
            </a:r>
          </a:p>
          <a:p>
            <a:pPr eaLnBrk="0" hangingPunct="0">
              <a:spcBef>
                <a:spcPts val="141"/>
              </a:spcBef>
            </a:pPr>
            <a:r>
              <a:rPr lang="en-US" sz="1000" dirty="0">
                <a:solidFill>
                  <a:schemeClr val="bg1"/>
                </a:solidFill>
                <a:latin typeface="Trebuchet MS" panose="020B0603020202020204" pitchFamily="34" charset="0"/>
              </a:rPr>
              <a:t>46- 48 Menachem Begin Av.</a:t>
            </a:r>
          </a:p>
          <a:p>
            <a:pPr eaLnBrk="0" hangingPunct="0">
              <a:spcBef>
                <a:spcPts val="141"/>
              </a:spcBef>
            </a:pPr>
            <a:r>
              <a:rPr lang="en-US" sz="1000" dirty="0">
                <a:solidFill>
                  <a:schemeClr val="bg1"/>
                </a:solidFill>
                <a:latin typeface="Trebuchet MS" panose="020B0603020202020204" pitchFamily="34" charset="0"/>
              </a:rPr>
              <a:t>Tel-Aviv 66184</a:t>
            </a:r>
          </a:p>
        </p:txBody>
      </p:sp>
      <p:sp>
        <p:nvSpPr>
          <p:cNvPr id="15" name="TextBox 14">
            <a:extLst>
              <a:ext uri="{FF2B5EF4-FFF2-40B4-BE49-F238E27FC236}">
                <a16:creationId xmlns:a16="http://schemas.microsoft.com/office/drawing/2014/main" id="{78629D81-8525-483C-B91D-4169FC31FDCE}"/>
              </a:ext>
            </a:extLst>
          </p:cNvPr>
          <p:cNvSpPr txBox="1"/>
          <p:nvPr/>
        </p:nvSpPr>
        <p:spPr>
          <a:xfrm>
            <a:off x="248919" y="9586587"/>
            <a:ext cx="284052" cy="211725"/>
          </a:xfrm>
          <a:prstGeom prst="rect">
            <a:avLst/>
          </a:prstGeom>
          <a:noFill/>
        </p:spPr>
        <p:txBody>
          <a:bodyPr wrap="none" rtlCol="0">
            <a:spAutoFit/>
          </a:bodyPr>
          <a:lstStyle/>
          <a:p>
            <a:r>
              <a:rPr lang="en-US" sz="776" smtClean="0">
                <a:solidFill>
                  <a:schemeClr val="bg1"/>
                </a:solidFill>
              </a:rPr>
              <a:t>12</a:t>
            </a:r>
            <a:endParaRPr lang="en-IN" sz="776" dirty="0">
              <a:solidFill>
                <a:schemeClr val="bg1"/>
              </a:solidFill>
            </a:endParaRPr>
          </a:p>
        </p:txBody>
      </p:sp>
      <p:sp>
        <p:nvSpPr>
          <p:cNvPr id="17" name="Title 1"/>
          <p:cNvSpPr txBox="1">
            <a:spLocks/>
          </p:cNvSpPr>
          <p:nvPr/>
        </p:nvSpPr>
        <p:spPr bwMode="gray">
          <a:xfrm>
            <a:off x="440289" y="1060944"/>
            <a:ext cx="2880000" cy="8720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gn="l" defTabSz="1042988" rtl="0" fontAlgn="base">
              <a:lnSpc>
                <a:spcPct val="80000"/>
              </a:lnSpc>
              <a:spcBef>
                <a:spcPct val="0"/>
              </a:spcBef>
              <a:spcAft>
                <a:spcPct val="0"/>
              </a:spcAft>
              <a:defRPr sz="2900" b="1">
                <a:solidFill>
                  <a:schemeClr val="tx2"/>
                </a:solidFill>
                <a:latin typeface="+mj-lt"/>
                <a:ea typeface="+mj-ea"/>
                <a:cs typeface="+mj-cs"/>
              </a:defRPr>
            </a:lvl1pPr>
            <a:lvl2pPr algn="l" defTabSz="1042988" rtl="0" fontAlgn="base">
              <a:lnSpc>
                <a:spcPct val="90000"/>
              </a:lnSpc>
              <a:spcBef>
                <a:spcPct val="0"/>
              </a:spcBef>
              <a:spcAft>
                <a:spcPct val="0"/>
              </a:spcAft>
              <a:defRPr sz="2900" b="1">
                <a:solidFill>
                  <a:schemeClr val="tx2"/>
                </a:solidFill>
                <a:latin typeface="Trebuchet MS" pitchFamily="34" charset="0"/>
              </a:defRPr>
            </a:lvl2pPr>
            <a:lvl3pPr algn="l" defTabSz="1042988" rtl="0" fontAlgn="base">
              <a:lnSpc>
                <a:spcPct val="90000"/>
              </a:lnSpc>
              <a:spcBef>
                <a:spcPct val="0"/>
              </a:spcBef>
              <a:spcAft>
                <a:spcPct val="0"/>
              </a:spcAft>
              <a:defRPr sz="2900" b="1">
                <a:solidFill>
                  <a:schemeClr val="tx2"/>
                </a:solidFill>
                <a:latin typeface="Trebuchet MS" pitchFamily="34" charset="0"/>
              </a:defRPr>
            </a:lvl3pPr>
            <a:lvl4pPr algn="l" defTabSz="1042988" rtl="0" fontAlgn="base">
              <a:lnSpc>
                <a:spcPct val="90000"/>
              </a:lnSpc>
              <a:spcBef>
                <a:spcPct val="0"/>
              </a:spcBef>
              <a:spcAft>
                <a:spcPct val="0"/>
              </a:spcAft>
              <a:defRPr sz="2900" b="1">
                <a:solidFill>
                  <a:schemeClr val="tx2"/>
                </a:solidFill>
                <a:latin typeface="Trebuchet MS" pitchFamily="34" charset="0"/>
              </a:defRPr>
            </a:lvl4pPr>
            <a:lvl5pPr algn="l" defTabSz="1042988" rtl="0" fontAlgn="base">
              <a:lnSpc>
                <a:spcPct val="90000"/>
              </a:lnSpc>
              <a:spcBef>
                <a:spcPct val="0"/>
              </a:spcBef>
              <a:spcAft>
                <a:spcPct val="0"/>
              </a:spcAft>
              <a:defRPr sz="2900" b="1">
                <a:solidFill>
                  <a:schemeClr val="tx2"/>
                </a:solidFill>
                <a:latin typeface="Trebuchet MS" pitchFamily="34" charset="0"/>
              </a:defRPr>
            </a:lvl5pPr>
            <a:lvl6pPr marL="457200" algn="l" defTabSz="1042988" rtl="0" fontAlgn="base">
              <a:lnSpc>
                <a:spcPct val="90000"/>
              </a:lnSpc>
              <a:spcBef>
                <a:spcPct val="0"/>
              </a:spcBef>
              <a:spcAft>
                <a:spcPct val="0"/>
              </a:spcAft>
              <a:defRPr sz="2900" b="1">
                <a:solidFill>
                  <a:schemeClr val="tx2"/>
                </a:solidFill>
                <a:latin typeface="Trebuchet MS" pitchFamily="34" charset="0"/>
              </a:defRPr>
            </a:lvl6pPr>
            <a:lvl7pPr marL="914400" algn="l" defTabSz="1042988" rtl="0" fontAlgn="base">
              <a:lnSpc>
                <a:spcPct val="90000"/>
              </a:lnSpc>
              <a:spcBef>
                <a:spcPct val="0"/>
              </a:spcBef>
              <a:spcAft>
                <a:spcPct val="0"/>
              </a:spcAft>
              <a:defRPr sz="2900" b="1">
                <a:solidFill>
                  <a:schemeClr val="tx2"/>
                </a:solidFill>
                <a:latin typeface="Trebuchet MS" pitchFamily="34" charset="0"/>
              </a:defRPr>
            </a:lvl7pPr>
            <a:lvl8pPr marL="1371600" algn="l" defTabSz="1042988" rtl="0" fontAlgn="base">
              <a:lnSpc>
                <a:spcPct val="90000"/>
              </a:lnSpc>
              <a:spcBef>
                <a:spcPct val="0"/>
              </a:spcBef>
              <a:spcAft>
                <a:spcPct val="0"/>
              </a:spcAft>
              <a:defRPr sz="2900" b="1">
                <a:solidFill>
                  <a:schemeClr val="tx2"/>
                </a:solidFill>
                <a:latin typeface="Trebuchet MS" pitchFamily="34" charset="0"/>
              </a:defRPr>
            </a:lvl8pPr>
            <a:lvl9pPr marL="1828800" algn="l" defTabSz="1042988" rtl="0" fontAlgn="base">
              <a:lnSpc>
                <a:spcPct val="90000"/>
              </a:lnSpc>
              <a:spcBef>
                <a:spcPct val="0"/>
              </a:spcBef>
              <a:spcAft>
                <a:spcPct val="0"/>
              </a:spcAft>
              <a:defRPr sz="2900" b="1">
                <a:solidFill>
                  <a:schemeClr val="tx2"/>
                </a:solidFill>
                <a:latin typeface="Trebuchet MS" pitchFamily="34" charset="0"/>
              </a:defRPr>
            </a:lvl9pPr>
          </a:lstStyle>
          <a:p>
            <a:pPr defTabSz="366087">
              <a:lnSpc>
                <a:spcPts val="3400"/>
              </a:lnSpc>
            </a:pPr>
            <a:r>
              <a:rPr lang="en-GB" sz="2400" b="0" smtClean="0">
                <a:solidFill>
                  <a:schemeClr val="bg1"/>
                </a:solidFill>
                <a:latin typeface="Trebuchet MS" pitchFamily="34" charset="0"/>
                <a:ea typeface="+mn-ea"/>
                <a:cs typeface="+mn-cs"/>
              </a:rPr>
              <a:t>ABOUT</a:t>
            </a:r>
            <a:r>
              <a:rPr lang="en-GB" sz="2800" b="0" smtClean="0">
                <a:solidFill>
                  <a:schemeClr val="bg1"/>
                </a:solidFill>
                <a:latin typeface="Trebuchet MS" pitchFamily="34" charset="0"/>
                <a:ea typeface="+mn-ea"/>
                <a:cs typeface="+mn-cs"/>
              </a:rPr>
              <a:t> </a:t>
            </a:r>
            <a:br>
              <a:rPr lang="en-GB" sz="2800" b="0" smtClean="0">
                <a:solidFill>
                  <a:schemeClr val="bg1"/>
                </a:solidFill>
                <a:latin typeface="Trebuchet MS" pitchFamily="34" charset="0"/>
                <a:ea typeface="+mn-ea"/>
                <a:cs typeface="+mn-cs"/>
              </a:rPr>
            </a:br>
            <a:r>
              <a:rPr lang="en-GB" sz="2800" smtClean="0">
                <a:solidFill>
                  <a:schemeClr val="bg1"/>
                </a:solidFill>
                <a:latin typeface="Trebuchet MS" pitchFamily="34" charset="0"/>
                <a:ea typeface="+mn-ea"/>
                <a:cs typeface="+mn-cs"/>
              </a:rPr>
              <a:t>BDO ISRAEL</a:t>
            </a:r>
            <a:endParaRPr lang="en-IN" sz="2800" dirty="0">
              <a:solidFill>
                <a:schemeClr val="bg1"/>
              </a:solidFill>
              <a:latin typeface="Trebuchet MS" pitchFamily="34" charset="0"/>
              <a:ea typeface="+mn-ea"/>
              <a:cs typeface="+mn-cs"/>
            </a:endParaRPr>
          </a:p>
        </p:txBody>
      </p:sp>
      <p:grpSp>
        <p:nvGrpSpPr>
          <p:cNvPr id="20" name="Group 19"/>
          <p:cNvGrpSpPr/>
          <p:nvPr/>
        </p:nvGrpSpPr>
        <p:grpSpPr>
          <a:xfrm>
            <a:off x="5232489" y="8917321"/>
            <a:ext cx="1601944" cy="546718"/>
            <a:chOff x="3510910" y="8900070"/>
            <a:chExt cx="1601944" cy="546718"/>
          </a:xfrm>
        </p:grpSpPr>
        <p:sp>
          <p:nvSpPr>
            <p:cNvPr id="31" name="Rectangle 30"/>
            <p:cNvSpPr/>
            <p:nvPr/>
          </p:nvSpPr>
          <p:spPr>
            <a:xfrm>
              <a:off x="4577080" y="9059648"/>
              <a:ext cx="535774" cy="227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000" smtClean="0">
                  <a:solidFill>
                    <a:schemeClr val="bg1"/>
                  </a:solidFill>
                </a:rPr>
                <a:t>ISRAEL</a:t>
              </a:r>
              <a:endParaRPr lang="he-IL" sz="1000">
                <a:solidFill>
                  <a:schemeClr val="bg1"/>
                </a:solidFill>
              </a:endParaRPr>
            </a:p>
          </p:txBody>
        </p:sp>
        <p:pic>
          <p:nvPicPr>
            <p:cNvPr id="32" name="Picture 3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510910" y="8900070"/>
              <a:ext cx="1182015" cy="546718"/>
            </a:xfrm>
            <a:prstGeom prst="rect">
              <a:avLst/>
            </a:prstGeom>
          </p:spPr>
        </p:pic>
      </p:grpSp>
    </p:spTree>
    <p:extLst>
      <p:ext uri="{BB962C8B-B14F-4D97-AF65-F5344CB8AC3E}">
        <p14:creationId xmlns:p14="http://schemas.microsoft.com/office/powerpoint/2010/main" val="2916333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6416" r="7514"/>
          <a:stretch/>
        </p:blipFill>
        <p:spPr>
          <a:xfrm>
            <a:off x="1" y="0"/>
            <a:ext cx="6858000" cy="9906000"/>
          </a:xfrm>
          <a:prstGeom prst="rect">
            <a:avLst/>
          </a:prstGeom>
        </p:spPr>
      </p:pic>
      <p:pic>
        <p:nvPicPr>
          <p:cNvPr id="12" name="תמונה 8" descr="top.png"/>
          <p:cNvPicPr>
            <a:picLocks noChangeAspect="1"/>
          </p:cNvPicPr>
          <p:nvPr/>
        </p:nvPicPr>
        <p:blipFill>
          <a:blip r:embed="rId3" cstate="print"/>
          <a:stretch>
            <a:fillRect/>
          </a:stretch>
        </p:blipFill>
        <p:spPr>
          <a:xfrm flipV="1">
            <a:off x="1325467" y="7965484"/>
            <a:ext cx="191656" cy="1940516"/>
          </a:xfrm>
          <a:prstGeom prst="rect">
            <a:avLst/>
          </a:prstGeom>
        </p:spPr>
      </p:pic>
      <p:grpSp>
        <p:nvGrpSpPr>
          <p:cNvPr id="4" name="Group 3"/>
          <p:cNvGrpSpPr/>
          <p:nvPr/>
        </p:nvGrpSpPr>
        <p:grpSpPr>
          <a:xfrm>
            <a:off x="1325467" y="0"/>
            <a:ext cx="191656" cy="5147542"/>
            <a:chOff x="1905000" y="0"/>
            <a:chExt cx="191656" cy="5147542"/>
          </a:xfrm>
        </p:grpSpPr>
        <p:grpSp>
          <p:nvGrpSpPr>
            <p:cNvPr id="13" name="Group 12"/>
            <p:cNvGrpSpPr/>
            <p:nvPr/>
          </p:nvGrpSpPr>
          <p:grpSpPr>
            <a:xfrm>
              <a:off x="1905000" y="0"/>
              <a:ext cx="191656" cy="5147542"/>
              <a:chOff x="2494972" y="0"/>
              <a:chExt cx="191656" cy="5147542"/>
            </a:xfrm>
          </p:grpSpPr>
          <p:pic>
            <p:nvPicPr>
              <p:cNvPr id="14" name="תמונה 8" descr="top.png"/>
              <p:cNvPicPr>
                <a:picLocks noChangeAspect="1"/>
              </p:cNvPicPr>
              <p:nvPr/>
            </p:nvPicPr>
            <p:blipFill>
              <a:blip r:embed="rId3" cstate="print"/>
              <a:stretch>
                <a:fillRect/>
              </a:stretch>
            </p:blipFill>
            <p:spPr>
              <a:xfrm>
                <a:off x="2494972" y="0"/>
                <a:ext cx="191656" cy="1940516"/>
              </a:xfrm>
              <a:prstGeom prst="rect">
                <a:avLst/>
              </a:prstGeom>
            </p:spPr>
          </p:pic>
          <p:pic>
            <p:nvPicPr>
              <p:cNvPr id="15" name="תמונה 8" descr="top.png"/>
              <p:cNvPicPr>
                <a:picLocks noChangeAspect="1"/>
              </p:cNvPicPr>
              <p:nvPr/>
            </p:nvPicPr>
            <p:blipFill>
              <a:blip r:embed="rId3" cstate="print"/>
              <a:stretch>
                <a:fillRect/>
              </a:stretch>
            </p:blipFill>
            <p:spPr>
              <a:xfrm>
                <a:off x="2494972" y="1762539"/>
                <a:ext cx="191656" cy="1940516"/>
              </a:xfrm>
              <a:prstGeom prst="rect">
                <a:avLst/>
              </a:prstGeom>
            </p:spPr>
          </p:pic>
          <p:pic>
            <p:nvPicPr>
              <p:cNvPr id="16" name="תמונה 8" descr="top.png"/>
              <p:cNvPicPr>
                <a:picLocks noChangeAspect="1"/>
              </p:cNvPicPr>
              <p:nvPr/>
            </p:nvPicPr>
            <p:blipFill>
              <a:blip r:embed="rId3" cstate="print"/>
              <a:stretch>
                <a:fillRect/>
              </a:stretch>
            </p:blipFill>
            <p:spPr>
              <a:xfrm>
                <a:off x="2494972" y="3207026"/>
                <a:ext cx="191656" cy="1940516"/>
              </a:xfrm>
              <a:prstGeom prst="rect">
                <a:avLst/>
              </a:prstGeom>
            </p:spPr>
          </p:pic>
        </p:grpSp>
        <p:grpSp>
          <p:nvGrpSpPr>
            <p:cNvPr id="17" name="Group 16"/>
            <p:cNvGrpSpPr/>
            <p:nvPr/>
          </p:nvGrpSpPr>
          <p:grpSpPr>
            <a:xfrm>
              <a:off x="1905000" y="662609"/>
              <a:ext cx="191656" cy="3703055"/>
              <a:chOff x="2494972" y="0"/>
              <a:chExt cx="191656" cy="3703055"/>
            </a:xfrm>
          </p:grpSpPr>
          <p:pic>
            <p:nvPicPr>
              <p:cNvPr id="20" name="תמונה 8" descr="top.png"/>
              <p:cNvPicPr>
                <a:picLocks noChangeAspect="1"/>
              </p:cNvPicPr>
              <p:nvPr/>
            </p:nvPicPr>
            <p:blipFill>
              <a:blip r:embed="rId3" cstate="print"/>
              <a:stretch>
                <a:fillRect/>
              </a:stretch>
            </p:blipFill>
            <p:spPr>
              <a:xfrm>
                <a:off x="2494972" y="0"/>
                <a:ext cx="191656" cy="1940516"/>
              </a:xfrm>
              <a:prstGeom prst="rect">
                <a:avLst/>
              </a:prstGeom>
            </p:spPr>
          </p:pic>
          <p:pic>
            <p:nvPicPr>
              <p:cNvPr id="21" name="תמונה 8" descr="top.png"/>
              <p:cNvPicPr>
                <a:picLocks noChangeAspect="1"/>
              </p:cNvPicPr>
              <p:nvPr/>
            </p:nvPicPr>
            <p:blipFill>
              <a:blip r:embed="rId3" cstate="print"/>
              <a:stretch>
                <a:fillRect/>
              </a:stretch>
            </p:blipFill>
            <p:spPr>
              <a:xfrm>
                <a:off x="2494972" y="1762539"/>
                <a:ext cx="191656" cy="1940516"/>
              </a:xfrm>
              <a:prstGeom prst="rect">
                <a:avLst/>
              </a:prstGeom>
            </p:spPr>
          </p:pic>
        </p:grpSp>
      </p:grpSp>
      <p:sp>
        <p:nvSpPr>
          <p:cNvPr id="19" name="Rectangle 18"/>
          <p:cNvSpPr/>
          <p:nvPr/>
        </p:nvSpPr>
        <p:spPr>
          <a:xfrm>
            <a:off x="0" y="5585128"/>
            <a:ext cx="6858000" cy="1942770"/>
          </a:xfrm>
          <a:prstGeom prst="rect">
            <a:avLst/>
          </a:prstGeom>
          <a:solidFill>
            <a:srgbClr val="02338B">
              <a:alpha val="80000"/>
            </a:srgbClr>
          </a:solidFill>
          <a:ln>
            <a:noFill/>
          </a:ln>
        </p:spPr>
        <p:txBody>
          <a:bodyPr wrap="square" lIns="216000" rIns="324000" anchor="ctr">
            <a:noAutofit/>
          </a:bodyPr>
          <a:lstStyle/>
          <a:p>
            <a:pPr marL="2066925" indent="-901700">
              <a:lnSpc>
                <a:spcPts val="1200"/>
              </a:lnSpc>
              <a:spcBef>
                <a:spcPts val="1000"/>
              </a:spcBef>
              <a:buClr>
                <a:srgbClr val="013B4F"/>
              </a:buClr>
            </a:pPr>
            <a:r>
              <a:rPr lang="en-US" sz="1000" b="1">
                <a:solidFill>
                  <a:schemeClr val="bg1"/>
                </a:solidFill>
                <a:latin typeface="Trebuchet MS" pitchFamily="34" charset="0"/>
              </a:rPr>
              <a:t>The Firm</a:t>
            </a:r>
            <a:r>
              <a:rPr lang="en-US" sz="1000" b="1" smtClean="0">
                <a:solidFill>
                  <a:schemeClr val="bg1"/>
                </a:solidFill>
                <a:latin typeface="Trebuchet MS" pitchFamily="34" charset="0"/>
              </a:rPr>
              <a:t>:</a:t>
            </a:r>
            <a:r>
              <a:rPr lang="en-US" sz="1000" smtClean="0">
                <a:solidFill>
                  <a:schemeClr val="bg1"/>
                </a:solidFill>
                <a:latin typeface="Trebuchet MS" pitchFamily="34" charset="0"/>
              </a:rPr>
              <a:t>	BDO </a:t>
            </a:r>
            <a:r>
              <a:rPr lang="en-US" sz="1000">
                <a:solidFill>
                  <a:schemeClr val="bg1"/>
                </a:solidFill>
                <a:latin typeface="Trebuchet MS" pitchFamily="34" charset="0"/>
              </a:rPr>
              <a:t>is one of Israel's largest accounting and business consultancy firms, which employs over 1,500 emloyees through 10 branches in Israel and operates Israeli desks in China, India, USA and Eurasia.</a:t>
            </a:r>
          </a:p>
          <a:p>
            <a:pPr marL="2066925">
              <a:lnSpc>
                <a:spcPts val="1200"/>
              </a:lnSpc>
              <a:spcBef>
                <a:spcPts val="1000"/>
              </a:spcBef>
              <a:buClr>
                <a:srgbClr val="013B4F"/>
              </a:buClr>
            </a:pPr>
            <a:r>
              <a:rPr lang="en-US" sz="1000">
                <a:solidFill>
                  <a:schemeClr val="bg1"/>
                </a:solidFill>
                <a:latin typeface="Trebuchet MS" pitchFamily="34" charset="0"/>
              </a:rPr>
              <a:t>As part of BDO International, we enjoy the patronage of the world's 5th largest accounting and advisory firm, located in more than 160 countries.</a:t>
            </a:r>
          </a:p>
          <a:p>
            <a:pPr marL="2066925" indent="-901700">
              <a:lnSpc>
                <a:spcPts val="1400"/>
              </a:lnSpc>
              <a:spcBef>
                <a:spcPts val="2000"/>
              </a:spcBef>
              <a:buClr>
                <a:srgbClr val="013B4F"/>
              </a:buClr>
            </a:pPr>
            <a:r>
              <a:rPr lang="en-US" sz="1000" b="1" smtClean="0">
                <a:solidFill>
                  <a:schemeClr val="bg1"/>
                </a:solidFill>
                <a:latin typeface="Trebuchet MS" pitchFamily="34" charset="0"/>
              </a:rPr>
              <a:t>Contact </a:t>
            </a:r>
            <a:r>
              <a:rPr lang="en-US" sz="1000" b="1">
                <a:solidFill>
                  <a:schemeClr val="bg1"/>
                </a:solidFill>
                <a:latin typeface="Trebuchet MS" pitchFamily="34" charset="0"/>
              </a:rPr>
              <a:t>Us</a:t>
            </a:r>
            <a:r>
              <a:rPr lang="en-US" sz="1000" b="1" smtClean="0">
                <a:solidFill>
                  <a:schemeClr val="bg1"/>
                </a:solidFill>
                <a:latin typeface="Trebuchet MS" pitchFamily="34" charset="0"/>
              </a:rPr>
              <a:t>:	www.bdo.co.il</a:t>
            </a:r>
            <a:endParaRPr lang="en-US" sz="1000" b="1">
              <a:solidFill>
                <a:schemeClr val="bg1"/>
              </a:solidFill>
              <a:latin typeface="Trebuchet MS" pitchFamily="34" charset="0"/>
            </a:endParaRPr>
          </a:p>
        </p:txBody>
      </p:sp>
      <p:grpSp>
        <p:nvGrpSpPr>
          <p:cNvPr id="22" name="Group 21"/>
          <p:cNvGrpSpPr/>
          <p:nvPr/>
        </p:nvGrpSpPr>
        <p:grpSpPr>
          <a:xfrm>
            <a:off x="5232489" y="8917321"/>
            <a:ext cx="1601944" cy="546718"/>
            <a:chOff x="3510910" y="8900070"/>
            <a:chExt cx="1601944" cy="546718"/>
          </a:xfrm>
        </p:grpSpPr>
        <p:sp>
          <p:nvSpPr>
            <p:cNvPr id="23" name="Rectangle 22"/>
            <p:cNvSpPr/>
            <p:nvPr/>
          </p:nvSpPr>
          <p:spPr>
            <a:xfrm>
              <a:off x="4577080" y="9059648"/>
              <a:ext cx="535774" cy="227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000" smtClean="0">
                  <a:solidFill>
                    <a:schemeClr val="bg1"/>
                  </a:solidFill>
                </a:rPr>
                <a:t>ISRAEL</a:t>
              </a:r>
              <a:endParaRPr lang="he-IL" sz="1000">
                <a:solidFill>
                  <a:schemeClr val="bg1"/>
                </a:solidFill>
              </a:endParaRPr>
            </a:p>
          </p:txBody>
        </p:sp>
        <p:pic>
          <p:nvPicPr>
            <p:cNvPr id="24" name="Picture 2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510910" y="8900070"/>
              <a:ext cx="1182015" cy="546718"/>
            </a:xfrm>
            <a:prstGeom prst="rect">
              <a:avLst/>
            </a:prstGeom>
          </p:spPr>
        </p:pic>
      </p:grpSp>
    </p:spTree>
    <p:extLst>
      <p:ext uri="{BB962C8B-B14F-4D97-AF65-F5344CB8AC3E}">
        <p14:creationId xmlns:p14="http://schemas.microsoft.com/office/powerpoint/2010/main" val="3363307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C259F0-88BC-4F56-AC06-64401CE8B268}"/>
              </a:ext>
            </a:extLst>
          </p:cNvPr>
          <p:cNvSpPr/>
          <p:nvPr/>
        </p:nvSpPr>
        <p:spPr>
          <a:xfrm>
            <a:off x="0" y="4114800"/>
            <a:ext cx="6858000" cy="5791200"/>
          </a:xfrm>
          <a:prstGeom prst="rect">
            <a:avLst/>
          </a:prstGeom>
          <a:solidFill>
            <a:srgbClr val="02338B"/>
          </a:solidFill>
          <a:ln>
            <a:noFill/>
          </a:ln>
        </p:spPr>
        <p:txBody>
          <a:bodyPr wrap="square" lIns="216000" rIns="324000" anchor="ctr">
            <a:noAutofit/>
          </a:bodyPr>
          <a:lstStyle/>
          <a:p>
            <a:pPr>
              <a:lnSpc>
                <a:spcPts val="1400"/>
              </a:lnSpc>
              <a:spcBef>
                <a:spcPts val="2000"/>
              </a:spcBef>
              <a:buClr>
                <a:srgbClr val="013B4F"/>
              </a:buClr>
            </a:pPr>
            <a:endParaRPr lang="en-IN" sz="1000" dirty="0">
              <a:solidFill>
                <a:srgbClr val="013B4F"/>
              </a:solidFill>
              <a:latin typeface="Trebuchet MS" pitchFamily="34" charset="0"/>
            </a:endParaRPr>
          </a:p>
        </p:txBody>
      </p:sp>
      <p:sp>
        <p:nvSpPr>
          <p:cNvPr id="3" name="TextBox 2">
            <a:extLst>
              <a:ext uri="{FF2B5EF4-FFF2-40B4-BE49-F238E27FC236}">
                <a16:creationId xmlns:a16="http://schemas.microsoft.com/office/drawing/2014/main" id="{2DF56049-8347-47BA-8843-18EFDB9FBA40}"/>
              </a:ext>
            </a:extLst>
          </p:cNvPr>
          <p:cNvSpPr txBox="1"/>
          <p:nvPr/>
        </p:nvSpPr>
        <p:spPr>
          <a:xfrm>
            <a:off x="228600" y="4534670"/>
            <a:ext cx="3810000" cy="477054"/>
          </a:xfrm>
          <a:prstGeom prst="rect">
            <a:avLst/>
          </a:prstGeom>
          <a:noFill/>
        </p:spPr>
        <p:txBody>
          <a:bodyPr wrap="square" rtlCol="0">
            <a:spAutoFit/>
          </a:bodyPr>
          <a:lstStyle/>
          <a:p>
            <a:pPr>
              <a:lnSpc>
                <a:spcPts val="3000"/>
              </a:lnSpc>
            </a:pPr>
            <a:r>
              <a:rPr lang="en-US" sz="2800" dirty="0" smtClean="0">
                <a:solidFill>
                  <a:schemeClr val="bg1"/>
                </a:solidFill>
                <a:latin typeface="Trebuchet MS" pitchFamily="34" charset="0"/>
              </a:rPr>
              <a:t>INTRODUCTION</a:t>
            </a:r>
            <a:endParaRPr lang="en-US" sz="2800" dirty="0">
              <a:solidFill>
                <a:schemeClr val="bg1"/>
              </a:solidFill>
              <a:latin typeface="Trebuchet MS"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4114800"/>
          </a:xfrm>
          <a:prstGeom prst="rect">
            <a:avLst/>
          </a:prstGeom>
        </p:spPr>
      </p:pic>
      <p:sp>
        <p:nvSpPr>
          <p:cNvPr id="2" name="Rectangle 1"/>
          <p:cNvSpPr/>
          <p:nvPr/>
        </p:nvSpPr>
        <p:spPr>
          <a:xfrm>
            <a:off x="381000" y="5309934"/>
            <a:ext cx="2880000" cy="3119380"/>
          </a:xfrm>
          <a:prstGeom prst="rect">
            <a:avLst/>
          </a:prstGeom>
        </p:spPr>
        <p:txBody>
          <a:bodyPr wrap="square">
            <a:spAutoFit/>
          </a:bodyPr>
          <a:lstStyle/>
          <a:p>
            <a:pPr algn="just">
              <a:lnSpc>
                <a:spcPts val="1300"/>
              </a:lnSpc>
              <a:spcBef>
                <a:spcPts val="423"/>
              </a:spcBef>
              <a:spcAft>
                <a:spcPts val="423"/>
              </a:spcAft>
            </a:pPr>
            <a:r>
              <a:rPr lang="en-IN" sz="1000" dirty="0">
                <a:solidFill>
                  <a:schemeClr val="bg1"/>
                </a:solidFill>
                <a:latin typeface="Trebuchet MS" pitchFamily="34" charset="0"/>
              </a:rPr>
              <a:t>I</a:t>
            </a:r>
            <a:r>
              <a:rPr lang="en-IN" sz="1000" dirty="0" smtClean="0">
                <a:solidFill>
                  <a:schemeClr val="bg1"/>
                </a:solidFill>
                <a:latin typeface="Trebuchet MS" pitchFamily="34" charset="0"/>
              </a:rPr>
              <a:t>ndia</a:t>
            </a:r>
            <a:r>
              <a:rPr lang="en-IN" sz="1000" dirty="0">
                <a:solidFill>
                  <a:schemeClr val="bg1"/>
                </a:solidFill>
                <a:latin typeface="Trebuchet MS" pitchFamily="34" charset="0"/>
              </a:rPr>
              <a:t>, the seventh largest economy in the world and the largest in terms of growth, has become a relevant and attractive target market for many international </a:t>
            </a:r>
            <a:r>
              <a:rPr lang="en-IN" sz="1000" dirty="0" smtClean="0">
                <a:solidFill>
                  <a:schemeClr val="bg1"/>
                </a:solidFill>
                <a:latin typeface="Trebuchet MS" pitchFamily="34" charset="0"/>
              </a:rPr>
              <a:t>companies, </a:t>
            </a:r>
            <a:r>
              <a:rPr lang="en-IN" sz="1000" dirty="0">
                <a:solidFill>
                  <a:schemeClr val="bg1"/>
                </a:solidFill>
                <a:latin typeface="Trebuchet MS" pitchFamily="34" charset="0"/>
              </a:rPr>
              <a:t>looking </a:t>
            </a:r>
            <a:r>
              <a:rPr lang="en-US" sz="1000" dirty="0">
                <a:solidFill>
                  <a:schemeClr val="bg1"/>
                </a:solidFill>
                <a:latin typeface="Trebuchet MS" pitchFamily="34" charset="0"/>
              </a:rPr>
              <a:t>to benefit from the significant growth in the market and its tremendous potential.</a:t>
            </a:r>
            <a:endParaRPr lang="en-IN" sz="1000" dirty="0">
              <a:solidFill>
                <a:schemeClr val="bg1"/>
              </a:solidFill>
              <a:latin typeface="Trebuchet MS" pitchFamily="34" charset="0"/>
            </a:endParaRPr>
          </a:p>
          <a:p>
            <a:pPr algn="just">
              <a:lnSpc>
                <a:spcPts val="1300"/>
              </a:lnSpc>
              <a:spcBef>
                <a:spcPts val="423"/>
              </a:spcBef>
              <a:spcAft>
                <a:spcPts val="423"/>
              </a:spcAft>
            </a:pPr>
            <a:r>
              <a:rPr lang="en-IN" sz="1000" dirty="0">
                <a:solidFill>
                  <a:schemeClr val="bg1"/>
                </a:solidFill>
                <a:latin typeface="Trebuchet MS" pitchFamily="34" charset="0"/>
              </a:rPr>
              <a:t>There has been a  significant increase in the recent acquisitions of Indian companies by international </a:t>
            </a:r>
            <a:r>
              <a:rPr lang="en-IN" sz="1000" dirty="0" smtClean="0">
                <a:solidFill>
                  <a:schemeClr val="bg1"/>
                </a:solidFill>
                <a:latin typeface="Trebuchet MS" pitchFamily="34" charset="0"/>
              </a:rPr>
              <a:t>companies, </a:t>
            </a:r>
            <a:r>
              <a:rPr lang="en-IN" sz="1000" dirty="0">
                <a:solidFill>
                  <a:schemeClr val="bg1"/>
                </a:solidFill>
                <a:latin typeface="Trebuchet MS" pitchFamily="34" charset="0"/>
              </a:rPr>
              <a:t>seeking to establish </a:t>
            </a:r>
            <a:r>
              <a:rPr lang="en-IN" sz="1000" dirty="0" smtClean="0">
                <a:solidFill>
                  <a:schemeClr val="bg1"/>
                </a:solidFill>
                <a:latin typeface="Trebuchet MS" pitchFamily="34" charset="0"/>
              </a:rPr>
              <a:t>presence </a:t>
            </a:r>
            <a:r>
              <a:rPr lang="en-IN" sz="1000" dirty="0">
                <a:solidFill>
                  <a:schemeClr val="bg1"/>
                </a:solidFill>
                <a:latin typeface="Trebuchet MS" pitchFamily="34" charset="0"/>
              </a:rPr>
              <a:t>in the Indian market - close to 400 transactions between 2016 and 2018. </a:t>
            </a:r>
          </a:p>
          <a:p>
            <a:pPr algn="just">
              <a:lnSpc>
                <a:spcPts val="1300"/>
              </a:lnSpc>
              <a:spcBef>
                <a:spcPts val="423"/>
              </a:spcBef>
              <a:spcAft>
                <a:spcPts val="423"/>
              </a:spcAft>
            </a:pPr>
            <a:r>
              <a:rPr lang="en-IN" sz="1000" dirty="0">
                <a:solidFill>
                  <a:schemeClr val="bg1"/>
                </a:solidFill>
                <a:latin typeface="Trebuchet MS" pitchFamily="34" charset="0"/>
              </a:rPr>
              <a:t>Similarly, there has been a steady increase in </a:t>
            </a:r>
            <a:r>
              <a:rPr lang="en-IN" sz="1000" dirty="0" smtClean="0">
                <a:solidFill>
                  <a:schemeClr val="bg1"/>
                </a:solidFill>
                <a:latin typeface="Trebuchet MS" pitchFamily="34" charset="0"/>
              </a:rPr>
              <a:t>acquisitions, made by </a:t>
            </a:r>
            <a:r>
              <a:rPr lang="en-IN" sz="1000" dirty="0">
                <a:solidFill>
                  <a:schemeClr val="bg1"/>
                </a:solidFill>
                <a:latin typeface="Trebuchet MS" pitchFamily="34" charset="0"/>
              </a:rPr>
              <a:t>Indian companies, </a:t>
            </a:r>
            <a:r>
              <a:rPr lang="en-IN" sz="1000" dirty="0" smtClean="0">
                <a:solidFill>
                  <a:schemeClr val="bg1"/>
                </a:solidFill>
                <a:latin typeface="Trebuchet MS" pitchFamily="34" charset="0"/>
              </a:rPr>
              <a:t>of assets based outside </a:t>
            </a:r>
            <a:r>
              <a:rPr lang="en-IN" sz="1000" dirty="0">
                <a:solidFill>
                  <a:schemeClr val="bg1"/>
                </a:solidFill>
                <a:latin typeface="Trebuchet MS" pitchFamily="34" charset="0"/>
              </a:rPr>
              <a:t>of India, looking to </a:t>
            </a:r>
            <a:r>
              <a:rPr lang="en-US" sz="1000" dirty="0">
                <a:solidFill>
                  <a:schemeClr val="bg1"/>
                </a:solidFill>
                <a:latin typeface="Trebuchet MS" pitchFamily="34" charset="0"/>
              </a:rPr>
              <a:t>penetrate into new markets and establish </a:t>
            </a:r>
            <a:r>
              <a:rPr lang="en-US" sz="1000" dirty="0" smtClean="0">
                <a:solidFill>
                  <a:schemeClr val="bg1"/>
                </a:solidFill>
                <a:latin typeface="Trebuchet MS" pitchFamily="34" charset="0"/>
              </a:rPr>
              <a:t>their </a:t>
            </a:r>
            <a:r>
              <a:rPr lang="en-US" sz="1000" dirty="0">
                <a:solidFill>
                  <a:schemeClr val="bg1"/>
                </a:solidFill>
                <a:latin typeface="Trebuchet MS" pitchFamily="34" charset="0"/>
              </a:rPr>
              <a:t>global presence</a:t>
            </a:r>
            <a:r>
              <a:rPr lang="en-IN" sz="1000" dirty="0">
                <a:solidFill>
                  <a:schemeClr val="bg1"/>
                </a:solidFill>
                <a:latin typeface="Trebuchet MS" pitchFamily="34" charset="0"/>
              </a:rPr>
              <a:t> - close to 350 transaction between 2016 and 2018. </a:t>
            </a:r>
          </a:p>
        </p:txBody>
      </p:sp>
      <p:sp>
        <p:nvSpPr>
          <p:cNvPr id="10" name="Rectangle 9"/>
          <p:cNvSpPr/>
          <p:nvPr/>
        </p:nvSpPr>
        <p:spPr>
          <a:xfrm>
            <a:off x="3547899" y="5309934"/>
            <a:ext cx="2880000" cy="3400931"/>
          </a:xfrm>
          <a:prstGeom prst="rect">
            <a:avLst/>
          </a:prstGeom>
        </p:spPr>
        <p:txBody>
          <a:bodyPr wrap="square">
            <a:spAutoFit/>
          </a:bodyPr>
          <a:lstStyle/>
          <a:p>
            <a:pPr algn="just">
              <a:lnSpc>
                <a:spcPts val="1300"/>
              </a:lnSpc>
              <a:spcBef>
                <a:spcPts val="423"/>
              </a:spcBef>
              <a:spcAft>
                <a:spcPts val="423"/>
              </a:spcAft>
            </a:pPr>
            <a:r>
              <a:rPr lang="en-IN" sz="1000" dirty="0" smtClean="0">
                <a:solidFill>
                  <a:schemeClr val="bg1"/>
                </a:solidFill>
                <a:latin typeface="Trebuchet MS" pitchFamily="34" charset="0"/>
              </a:rPr>
              <a:t>The </a:t>
            </a:r>
            <a:r>
              <a:rPr lang="en-IN" sz="1000" dirty="0">
                <a:solidFill>
                  <a:schemeClr val="bg1"/>
                </a:solidFill>
                <a:latin typeface="Trebuchet MS" pitchFamily="34" charset="0"/>
              </a:rPr>
              <a:t>bilateral trade between India and </a:t>
            </a:r>
            <a:r>
              <a:rPr lang="en-IN" sz="1000" dirty="0" smtClean="0">
                <a:solidFill>
                  <a:schemeClr val="bg1"/>
                </a:solidFill>
                <a:latin typeface="Trebuchet MS" pitchFamily="34" charset="0"/>
              </a:rPr>
              <a:t>Israel, </a:t>
            </a:r>
            <a:r>
              <a:rPr lang="en-IN" sz="1000" dirty="0">
                <a:solidFill>
                  <a:schemeClr val="bg1"/>
                </a:solidFill>
                <a:latin typeface="Trebuchet MS" pitchFamily="34" charset="0"/>
              </a:rPr>
              <a:t>while having remained steady in the </a:t>
            </a:r>
            <a:r>
              <a:rPr lang="en-IN" sz="1000" dirty="0" smtClean="0">
                <a:solidFill>
                  <a:schemeClr val="bg1"/>
                </a:solidFill>
                <a:latin typeface="Trebuchet MS" pitchFamily="34" charset="0"/>
              </a:rPr>
              <a:t>past </a:t>
            </a:r>
            <a:r>
              <a:rPr lang="en-IN" sz="1000" dirty="0">
                <a:solidFill>
                  <a:schemeClr val="bg1"/>
                </a:solidFill>
                <a:latin typeface="Trebuchet MS" pitchFamily="34" charset="0"/>
              </a:rPr>
              <a:t>few years, is expected to increase, backed by the two governments push for </a:t>
            </a:r>
            <a:r>
              <a:rPr lang="en-IN" sz="1000" dirty="0" smtClean="0">
                <a:solidFill>
                  <a:schemeClr val="bg1"/>
                </a:solidFill>
                <a:latin typeface="Trebuchet MS" pitchFamily="34" charset="0"/>
              </a:rPr>
              <a:t>open trade, </a:t>
            </a:r>
            <a:r>
              <a:rPr lang="en-IN" sz="1000" dirty="0">
                <a:solidFill>
                  <a:schemeClr val="bg1"/>
                </a:solidFill>
                <a:latin typeface="Trebuchet MS" pitchFamily="34" charset="0"/>
              </a:rPr>
              <a:t>together with the private sectors in both </a:t>
            </a:r>
            <a:r>
              <a:rPr lang="en-IN" sz="1000" dirty="0" smtClean="0">
                <a:solidFill>
                  <a:schemeClr val="bg1"/>
                </a:solidFill>
                <a:latin typeface="Trebuchet MS" pitchFamily="34" charset="0"/>
              </a:rPr>
              <a:t>countries, </a:t>
            </a:r>
            <a:r>
              <a:rPr lang="en-IN" sz="1000" dirty="0">
                <a:solidFill>
                  <a:schemeClr val="bg1"/>
                </a:solidFill>
                <a:latin typeface="Trebuchet MS" pitchFamily="34" charset="0"/>
              </a:rPr>
              <a:t>which </a:t>
            </a:r>
            <a:r>
              <a:rPr lang="en-IN" sz="1000" dirty="0" smtClean="0">
                <a:solidFill>
                  <a:schemeClr val="bg1"/>
                </a:solidFill>
                <a:latin typeface="Trebuchet MS" pitchFamily="34" charset="0"/>
              </a:rPr>
              <a:t>were </a:t>
            </a:r>
            <a:r>
              <a:rPr lang="en-IN" sz="1000" dirty="0">
                <a:solidFill>
                  <a:schemeClr val="bg1"/>
                </a:solidFill>
                <a:latin typeface="Trebuchet MS" pitchFamily="34" charset="0"/>
              </a:rPr>
              <a:t>responsible for </a:t>
            </a:r>
            <a:r>
              <a:rPr lang="en-US" sz="1000" dirty="0">
                <a:solidFill>
                  <a:schemeClr val="bg1"/>
                </a:solidFill>
                <a:latin typeface="Trebuchet MS" pitchFamily="34" charset="0"/>
              </a:rPr>
              <a:t>dozens of </a:t>
            </a:r>
            <a:r>
              <a:rPr lang="en-US" sz="1000" dirty="0" smtClean="0">
                <a:solidFill>
                  <a:schemeClr val="bg1"/>
                </a:solidFill>
                <a:latin typeface="Trebuchet MS" pitchFamily="34" charset="0"/>
              </a:rPr>
              <a:t>joint ventures </a:t>
            </a:r>
            <a:r>
              <a:rPr lang="en-US" sz="1000" dirty="0">
                <a:solidFill>
                  <a:schemeClr val="bg1"/>
                </a:solidFill>
                <a:latin typeface="Trebuchet MS" pitchFamily="34" charset="0"/>
              </a:rPr>
              <a:t>through </a:t>
            </a:r>
            <a:r>
              <a:rPr lang="en-US" sz="1000" dirty="0" smtClean="0">
                <a:solidFill>
                  <a:schemeClr val="bg1"/>
                </a:solidFill>
                <a:latin typeface="Trebuchet MS" pitchFamily="34" charset="0"/>
              </a:rPr>
              <a:t>recent </a:t>
            </a:r>
            <a:r>
              <a:rPr lang="en-US" sz="1000" dirty="0">
                <a:solidFill>
                  <a:schemeClr val="bg1"/>
                </a:solidFill>
                <a:latin typeface="Trebuchet MS" pitchFamily="34" charset="0"/>
              </a:rPr>
              <a:t>years.</a:t>
            </a:r>
            <a:r>
              <a:rPr lang="en-IN" sz="1000" dirty="0">
                <a:solidFill>
                  <a:schemeClr val="bg1"/>
                </a:solidFill>
                <a:latin typeface="Trebuchet MS" pitchFamily="34" charset="0"/>
              </a:rPr>
              <a:t> </a:t>
            </a:r>
          </a:p>
          <a:p>
            <a:pPr algn="just">
              <a:lnSpc>
                <a:spcPts val="1300"/>
              </a:lnSpc>
              <a:spcBef>
                <a:spcPts val="423"/>
              </a:spcBef>
              <a:spcAft>
                <a:spcPts val="423"/>
              </a:spcAft>
            </a:pPr>
            <a:r>
              <a:rPr lang="en-IN" sz="1000" dirty="0" smtClean="0">
                <a:solidFill>
                  <a:schemeClr val="bg1"/>
                </a:solidFill>
                <a:latin typeface="Trebuchet MS" pitchFamily="34" charset="0"/>
              </a:rPr>
              <a:t>Steady increase noticeabl</a:t>
            </a:r>
            <a:r>
              <a:rPr lang="en-IN" sz="1000" dirty="0">
                <a:solidFill>
                  <a:schemeClr val="bg1"/>
                </a:solidFill>
                <a:latin typeface="Trebuchet MS" pitchFamily="34" charset="0"/>
              </a:rPr>
              <a:t>e</a:t>
            </a:r>
            <a:r>
              <a:rPr lang="en-IN" sz="1000" dirty="0" smtClean="0">
                <a:solidFill>
                  <a:schemeClr val="bg1"/>
                </a:solidFill>
                <a:latin typeface="Trebuchet MS" pitchFamily="34" charset="0"/>
              </a:rPr>
              <a:t> </a:t>
            </a:r>
            <a:r>
              <a:rPr lang="en-IN" sz="1000" dirty="0">
                <a:solidFill>
                  <a:schemeClr val="bg1"/>
                </a:solidFill>
                <a:latin typeface="Trebuchet MS" pitchFamily="34" charset="0"/>
              </a:rPr>
              <a:t>in cross border M&amp;A </a:t>
            </a:r>
            <a:r>
              <a:rPr lang="en-IN" sz="1000" dirty="0" smtClean="0">
                <a:solidFill>
                  <a:schemeClr val="bg1"/>
                </a:solidFill>
                <a:latin typeface="Trebuchet MS" pitchFamily="34" charset="0"/>
              </a:rPr>
              <a:t>activity, is also expected to take place </a:t>
            </a:r>
            <a:r>
              <a:rPr lang="en-IN" sz="1000" dirty="0">
                <a:solidFill>
                  <a:schemeClr val="bg1"/>
                </a:solidFill>
                <a:latin typeface="Trebuchet MS" pitchFamily="34" charset="0"/>
              </a:rPr>
              <a:t>between  India and Israel </a:t>
            </a:r>
            <a:r>
              <a:rPr lang="en-IN" sz="1000" dirty="0" smtClean="0">
                <a:solidFill>
                  <a:schemeClr val="bg1"/>
                </a:solidFill>
                <a:latin typeface="Trebuchet MS" pitchFamily="34" charset="0"/>
              </a:rPr>
              <a:t>inter-se.</a:t>
            </a:r>
            <a:endParaRPr lang="en-IN" sz="1000" dirty="0">
              <a:solidFill>
                <a:schemeClr val="bg1"/>
              </a:solidFill>
              <a:latin typeface="Trebuchet MS" pitchFamily="34" charset="0"/>
            </a:endParaRPr>
          </a:p>
          <a:p>
            <a:pPr algn="just">
              <a:lnSpc>
                <a:spcPts val="1300"/>
              </a:lnSpc>
              <a:spcBef>
                <a:spcPts val="423"/>
              </a:spcBef>
              <a:spcAft>
                <a:spcPts val="423"/>
              </a:spcAft>
            </a:pPr>
            <a:r>
              <a:rPr lang="en-IN" sz="1000" dirty="0">
                <a:solidFill>
                  <a:schemeClr val="bg1"/>
                </a:solidFill>
                <a:latin typeface="Trebuchet MS" pitchFamily="34" charset="0"/>
              </a:rPr>
              <a:t>Focus </a:t>
            </a:r>
            <a:r>
              <a:rPr lang="en-IN" sz="1000" dirty="0" smtClean="0">
                <a:solidFill>
                  <a:schemeClr val="bg1"/>
                </a:solidFill>
                <a:latin typeface="Trebuchet MS" pitchFamily="34" charset="0"/>
              </a:rPr>
              <a:t>in sectors which are likely </a:t>
            </a:r>
            <a:r>
              <a:rPr lang="en-IN" sz="1000" dirty="0">
                <a:solidFill>
                  <a:schemeClr val="bg1"/>
                </a:solidFill>
                <a:latin typeface="Trebuchet MS" pitchFamily="34" charset="0"/>
              </a:rPr>
              <a:t>to witness heightened M&amp;A </a:t>
            </a:r>
            <a:r>
              <a:rPr lang="en-IN" sz="1000" dirty="0" smtClean="0">
                <a:solidFill>
                  <a:schemeClr val="bg1"/>
                </a:solidFill>
                <a:latin typeface="Trebuchet MS" pitchFamily="34" charset="0"/>
              </a:rPr>
              <a:t>activity between </a:t>
            </a:r>
            <a:r>
              <a:rPr lang="en-IN" sz="1000" dirty="0">
                <a:solidFill>
                  <a:schemeClr val="bg1"/>
                </a:solidFill>
                <a:latin typeface="Trebuchet MS" pitchFamily="34" charset="0"/>
              </a:rPr>
              <a:t>India and Israel - Defence &amp; Aerospace, Auto Tech, Medical Devices and Health Tech, </a:t>
            </a:r>
            <a:r>
              <a:rPr lang="en-IN" sz="1000" dirty="0" err="1">
                <a:solidFill>
                  <a:schemeClr val="bg1"/>
                </a:solidFill>
                <a:latin typeface="Trebuchet MS" pitchFamily="34" charset="0"/>
              </a:rPr>
              <a:t>Agri</a:t>
            </a:r>
            <a:r>
              <a:rPr lang="en-IN" sz="1000" dirty="0">
                <a:solidFill>
                  <a:schemeClr val="bg1"/>
                </a:solidFill>
                <a:latin typeface="Trebuchet MS" pitchFamily="34" charset="0"/>
              </a:rPr>
              <a:t> Tech and Cyber Security and Technology </a:t>
            </a:r>
          </a:p>
          <a:p>
            <a:pPr algn="just">
              <a:lnSpc>
                <a:spcPts val="1300"/>
              </a:lnSpc>
              <a:spcBef>
                <a:spcPts val="423"/>
              </a:spcBef>
              <a:spcAft>
                <a:spcPts val="423"/>
              </a:spcAft>
            </a:pPr>
            <a:r>
              <a:rPr lang="en-US" sz="1000" dirty="0">
                <a:solidFill>
                  <a:schemeClr val="bg1"/>
                </a:solidFill>
                <a:latin typeface="Trebuchet MS" pitchFamily="34" charset="0"/>
              </a:rPr>
              <a:t>The rationale will remain as such that Indian companies will seek for advanced technologies in Israel</a:t>
            </a:r>
            <a:r>
              <a:rPr lang="en-US" sz="1000" dirty="0" smtClean="0">
                <a:solidFill>
                  <a:schemeClr val="bg1"/>
                </a:solidFill>
                <a:latin typeface="Trebuchet MS" pitchFamily="34" charset="0"/>
              </a:rPr>
              <a:t>.</a:t>
            </a:r>
            <a:endParaRPr lang="en-IN" sz="1000" dirty="0">
              <a:solidFill>
                <a:schemeClr val="bg1"/>
              </a:solidFill>
              <a:latin typeface="Trebuchet MS" pitchFamily="34" charset="0"/>
            </a:endParaRPr>
          </a:p>
        </p:txBody>
      </p:sp>
      <p:pic>
        <p:nvPicPr>
          <p:cNvPr id="12" name="Picture 11">
            <a:extLst>
              <a:ext uri="{FF2B5EF4-FFF2-40B4-BE49-F238E27FC236}">
                <a16:creationId xmlns:a16="http://schemas.microsoft.com/office/drawing/2014/main" id="{C89BBFE0-6A3F-44DB-8C22-6C3FF76E5D0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4667" b="71111" l="889" r="100000">
                        <a14:foregroundMark x1="4889" y1="47111" x2="4444" y2="53778"/>
                        <a14:foregroundMark x1="10222" y1="66222" x2="62667" y2="66222"/>
                        <a14:foregroundMark x1="6667" y1="67111" x2="22222" y2="67111"/>
                        <a14:foregroundMark x1="13333" y1="47556" x2="12889" y2="53333"/>
                        <a14:foregroundMark x1="48889" y1="48000" x2="48889" y2="52889"/>
                        <a14:foregroundMark x1="42222" y1="48889" x2="42222" y2="51111"/>
                        <a14:foregroundMark x1="69333" y1="52889" x2="69333" y2="56000"/>
                        <a14:foregroundMark x1="72000" y1="52444" x2="72000" y2="52889"/>
                        <a14:foregroundMark x1="76889" y1="53778" x2="76889" y2="53778"/>
                        <a14:foregroundMark x1="82222" y1="54667" x2="82222" y2="54667"/>
                        <a14:foregroundMark x1="88000" y1="53333" x2="88000" y2="53333"/>
                        <a14:foregroundMark x1="92889" y1="53333" x2="92889" y2="53333"/>
                        <a14:backgroundMark x1="36444" y1="49778" x2="36444" y2="52444"/>
                        <a14:backgroundMark x1="78222" y1="52889" x2="78222" y2="52889"/>
                        <a14:backgroundMark x1="83556" y1="54222" x2="83556" y2="54222"/>
                        <a14:backgroundMark x1="68444" y1="56444" x2="68444" y2="56444"/>
                        <a14:backgroundMark x1="68444" y1="53333" x2="68444" y2="53333"/>
                      </a14:backgroundRemoval>
                    </a14:imgEffect>
                    <a14:imgEffect>
                      <a14:brightnessContrast bright="100000" contrast="100000"/>
                    </a14:imgEffect>
                  </a14:imgLayer>
                </a14:imgProps>
              </a:ext>
            </a:extLst>
          </a:blip>
          <a:srcRect t="33826" b="28666"/>
          <a:stretch/>
        </p:blipFill>
        <p:spPr>
          <a:xfrm>
            <a:off x="5867400" y="9248781"/>
            <a:ext cx="891978" cy="334566"/>
          </a:xfrm>
          <a:prstGeom prst="rect">
            <a:avLst/>
          </a:prstGeom>
        </p:spPr>
      </p:pic>
    </p:spTree>
    <p:extLst>
      <p:ext uri="{BB962C8B-B14F-4D97-AF65-F5344CB8AC3E}">
        <p14:creationId xmlns:p14="http://schemas.microsoft.com/office/powerpoint/2010/main" val="3611290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טבלה 1"/>
          <p:cNvGraphicFramePr>
            <a:graphicFrameLocks noGrp="1"/>
          </p:cNvGraphicFramePr>
          <p:nvPr>
            <p:extLst>
              <p:ext uri="{D42A27DB-BD31-4B8C-83A1-F6EECF244321}">
                <p14:modId xmlns:p14="http://schemas.microsoft.com/office/powerpoint/2010/main" val="2837961345"/>
              </p:ext>
            </p:extLst>
          </p:nvPr>
        </p:nvGraphicFramePr>
        <p:xfrm>
          <a:off x="990600" y="3429000"/>
          <a:ext cx="4248000" cy="2586315"/>
        </p:xfrm>
        <a:graphic>
          <a:graphicData uri="http://schemas.openxmlformats.org/drawingml/2006/table">
            <a:tbl>
              <a:tblPr rtl="1" firstRow="1" bandRow="1">
                <a:tableStyleId>{5940675A-B579-460E-94D1-54222C63F5DA}</a:tableStyleId>
              </a:tblPr>
              <a:tblGrid>
                <a:gridCol w="371461">
                  <a:extLst>
                    <a:ext uri="{9D8B030D-6E8A-4147-A177-3AD203B41FA5}">
                      <a16:colId xmlns:a16="http://schemas.microsoft.com/office/drawing/2014/main" val="20000"/>
                    </a:ext>
                  </a:extLst>
                </a:gridCol>
                <a:gridCol w="3876539">
                  <a:extLst>
                    <a:ext uri="{9D8B030D-6E8A-4147-A177-3AD203B41FA5}">
                      <a16:colId xmlns:a16="http://schemas.microsoft.com/office/drawing/2014/main" val="20001"/>
                    </a:ext>
                  </a:extLst>
                </a:gridCol>
              </a:tblGrid>
              <a:tr h="134936">
                <a:tc>
                  <a:txBody>
                    <a:bodyPr/>
                    <a:lstStyle/>
                    <a:p>
                      <a:pPr algn="r" rtl="0">
                        <a:lnSpc>
                          <a:spcPts val="1200"/>
                        </a:lnSpc>
                      </a:pPr>
                      <a:r>
                        <a:rPr lang="en-US" sz="1000" b="0" dirty="0" smtClean="0">
                          <a:solidFill>
                            <a:schemeClr val="tx1"/>
                          </a:solidFill>
                          <a:latin typeface="Trebuchet MS" panose="020B0603020202020204" pitchFamily="34" charset="0"/>
                        </a:rPr>
                        <a:t>1</a:t>
                      </a:r>
                      <a:endParaRPr lang="he-IL" sz="1000" b="0" dirty="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pPr>
                      <a:r>
                        <a:rPr lang="en-IN" sz="1000" b="0" smtClean="0">
                          <a:solidFill>
                            <a:schemeClr val="tx1"/>
                          </a:solidFill>
                          <a:latin typeface="Trebuchet MS" pitchFamily="34" charset="0"/>
                        </a:rPr>
                        <a:t>INDIA’S M&amp;A OVERVIEW</a:t>
                      </a:r>
                      <a:endParaRPr lang="en-IN" sz="1000" b="0" dirty="0">
                        <a:solidFill>
                          <a:schemeClr val="tx1"/>
                        </a:solidFill>
                        <a:latin typeface="Trebuchet MS"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0275">
                <a:tc>
                  <a:txBody>
                    <a:bodyPr/>
                    <a:lstStyle/>
                    <a:p>
                      <a:pPr algn="r" rtl="0">
                        <a:lnSpc>
                          <a:spcPts val="1200"/>
                        </a:lnSpc>
                      </a:pPr>
                      <a:r>
                        <a:rPr lang="en-US" sz="1000" b="0" smtClean="0">
                          <a:solidFill>
                            <a:schemeClr val="tx1"/>
                          </a:solidFill>
                          <a:latin typeface="Trebuchet MS" panose="020B0603020202020204" pitchFamily="34" charset="0"/>
                          <a:ea typeface="Tahoma" panose="020B0604030504040204" pitchFamily="34" charset="0"/>
                          <a:cs typeface="Tahoma" panose="020B0604030504040204" pitchFamily="34" charset="0"/>
                        </a:rPr>
                        <a:t>2</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355600" algn="l" defTabSz="512902" rtl="0" eaLnBrk="1" latinLnBrk="0" hangingPunct="1">
                        <a:lnSpc>
                          <a:spcPts val="1200"/>
                        </a:lnSpc>
                      </a:pPr>
                      <a:r>
                        <a:rPr lang="en-US" sz="1000" b="0" kern="1200" smtClean="0">
                          <a:solidFill>
                            <a:schemeClr val="tx1"/>
                          </a:solidFill>
                          <a:latin typeface="Trebuchet MS" pitchFamily="34" charset="0"/>
                          <a:ea typeface="+mn-ea"/>
                          <a:cs typeface="+mn-cs"/>
                        </a:rPr>
                        <a:t>BIG TICKET TRANSACTIONS IN INDIA 2018</a:t>
                      </a:r>
                      <a:endParaRPr lang="he-IL" sz="1000" b="0" kern="1200">
                        <a:solidFill>
                          <a:schemeClr val="tx1"/>
                        </a:solidFill>
                        <a:latin typeface="Trebuchet MS" pitchFamily="34" charset="0"/>
                        <a:ea typeface="+mn-ea"/>
                        <a:cs typeface="+mn-cs"/>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0275">
                <a:tc>
                  <a:txBody>
                    <a:bodyPr/>
                    <a:lstStyle/>
                    <a:p>
                      <a:pPr algn="r" rtl="0">
                        <a:lnSpc>
                          <a:spcPts val="1200"/>
                        </a:lnSpc>
                      </a:pPr>
                      <a:r>
                        <a:rPr lang="en-US" sz="1000" b="0" smtClean="0">
                          <a:solidFill>
                            <a:schemeClr val="tx1"/>
                          </a:solidFill>
                          <a:latin typeface="Trebuchet MS" panose="020B0603020202020204" pitchFamily="34" charset="0"/>
                          <a:ea typeface="Tahoma" panose="020B0604030504040204" pitchFamily="34" charset="0"/>
                          <a:cs typeface="Tahoma" panose="020B0604030504040204" pitchFamily="34" charset="0"/>
                        </a:rPr>
                        <a:t>3</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355600" algn="l" defTabSz="512902" rtl="0" eaLnBrk="1" latinLnBrk="0" hangingPunct="1">
                        <a:lnSpc>
                          <a:spcPts val="1200"/>
                        </a:lnSpc>
                      </a:pPr>
                      <a:r>
                        <a:rPr lang="en-IN" sz="1000" b="0" smtClean="0">
                          <a:solidFill>
                            <a:schemeClr val="tx1"/>
                          </a:solidFill>
                          <a:latin typeface="Trebuchet MS" pitchFamily="34" charset="0"/>
                        </a:rPr>
                        <a:t>INDIA M&amp;A SECTOR WISE DEAL ANALYSIS</a:t>
                      </a:r>
                      <a:endParaRPr lang="he-IL" sz="1000" b="0" kern="1200">
                        <a:solidFill>
                          <a:schemeClr val="tx1"/>
                        </a:solidFill>
                        <a:latin typeface="Trebuchet MS" pitchFamily="34" charset="0"/>
                        <a:ea typeface="+mn-ea"/>
                        <a:cs typeface="+mn-cs"/>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0275">
                <a:tc>
                  <a:txBody>
                    <a:bodyPr/>
                    <a:lstStyle/>
                    <a:p>
                      <a:pPr algn="r" rtl="0">
                        <a:lnSpc>
                          <a:spcPts val="1200"/>
                        </a:lnSpc>
                      </a:pPr>
                      <a:r>
                        <a:rPr lang="en-US" sz="1000" b="0" smtClean="0">
                          <a:solidFill>
                            <a:schemeClr val="tx1"/>
                          </a:solidFill>
                          <a:latin typeface="Trebuchet MS" panose="020B0603020202020204" pitchFamily="34" charset="0"/>
                          <a:ea typeface="Tahoma" panose="020B0604030504040204" pitchFamily="34" charset="0"/>
                          <a:cs typeface="Tahoma" panose="020B0604030504040204" pitchFamily="34" charset="0"/>
                        </a:rPr>
                        <a:t>4</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pPr>
                      <a:r>
                        <a:rPr lang="en-IN" sz="1000" b="0" smtClean="0">
                          <a:solidFill>
                            <a:schemeClr val="tx1"/>
                          </a:solidFill>
                          <a:latin typeface="Trebuchet MS" pitchFamily="34" charset="0"/>
                        </a:rPr>
                        <a:t>CROSS BORDER M&amp;A ACTIVITY IN INDIA - 2018</a:t>
                      </a:r>
                      <a:endParaRPr lang="en-IN" sz="1000" b="0" dirty="0">
                        <a:solidFill>
                          <a:schemeClr val="tx1"/>
                        </a:solidFill>
                        <a:latin typeface="Trebuchet MS"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0275">
                <a:tc>
                  <a:txBody>
                    <a:bodyPr/>
                    <a:lstStyle/>
                    <a:p>
                      <a:pPr algn="r" rtl="0">
                        <a:lnSpc>
                          <a:spcPts val="1200"/>
                        </a:lnSpc>
                      </a:pPr>
                      <a:r>
                        <a:rPr lang="en-US" sz="1000" b="0" smtClean="0">
                          <a:solidFill>
                            <a:schemeClr val="tx1"/>
                          </a:solidFill>
                          <a:latin typeface="Trebuchet MS" panose="020B0603020202020204" pitchFamily="34" charset="0"/>
                          <a:ea typeface="Tahoma" panose="020B0604030504040204" pitchFamily="34" charset="0"/>
                          <a:cs typeface="Tahoma" panose="020B0604030504040204" pitchFamily="34" charset="0"/>
                        </a:rPr>
                        <a:t>5</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5600" indent="-355600" algn="l" rtl="0">
                        <a:lnSpc>
                          <a:spcPts val="1200"/>
                        </a:lnSpc>
                      </a:pPr>
                      <a:r>
                        <a:rPr lang="en-IN" sz="1000" b="0" smtClean="0">
                          <a:solidFill>
                            <a:schemeClr val="tx1"/>
                          </a:solidFill>
                          <a:latin typeface="Trebuchet MS" pitchFamily="34" charset="0"/>
                        </a:rPr>
                        <a:t>RELATIONS BETWEEN INDIA &amp; ISRAEL</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0275">
                <a:tc>
                  <a:txBody>
                    <a:bodyPr/>
                    <a:lstStyle/>
                    <a:p>
                      <a:pPr algn="r" rtl="0">
                        <a:lnSpc>
                          <a:spcPts val="1200"/>
                        </a:lnSpc>
                      </a:pPr>
                      <a:r>
                        <a:rPr lang="en-US" sz="1000" b="0" smtClean="0">
                          <a:solidFill>
                            <a:schemeClr val="tx1"/>
                          </a:solidFill>
                          <a:latin typeface="Trebuchet MS" panose="020B0603020202020204" pitchFamily="34" charset="0"/>
                          <a:ea typeface="Tahoma" panose="020B0604030504040204" pitchFamily="34" charset="0"/>
                          <a:cs typeface="Tahoma" panose="020B0604030504040204" pitchFamily="34" charset="0"/>
                        </a:rPr>
                        <a:t>6</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5600" indent="-355600" defTabSz="512902">
                        <a:lnSpc>
                          <a:spcPts val="1200"/>
                        </a:lnSpc>
                      </a:pPr>
                      <a:r>
                        <a:rPr lang="en-US" sz="1000" b="0" smtClean="0">
                          <a:solidFill>
                            <a:schemeClr val="tx1"/>
                          </a:solidFill>
                          <a:latin typeface="Trebuchet MS" pitchFamily="34" charset="0"/>
                        </a:rPr>
                        <a:t>INDO-ISRAEL CROSS BORDER M&amp;A TRANSACTIONS</a:t>
                      </a:r>
                      <a:endParaRPr lang="en-IN" sz="1000" b="0" dirty="0">
                        <a:solidFill>
                          <a:schemeClr val="tx1"/>
                        </a:solidFill>
                        <a:latin typeface="Trebuchet MS"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0275">
                <a:tc>
                  <a:txBody>
                    <a:bodyPr/>
                    <a:lstStyle/>
                    <a:p>
                      <a:pPr algn="r" rtl="0">
                        <a:lnSpc>
                          <a:spcPts val="1200"/>
                        </a:lnSpc>
                      </a:pPr>
                      <a:r>
                        <a:rPr lang="en-US" sz="1000" b="0" smtClean="0">
                          <a:solidFill>
                            <a:schemeClr val="tx1"/>
                          </a:solidFill>
                          <a:latin typeface="Trebuchet MS" panose="020B0603020202020204" pitchFamily="34" charset="0"/>
                          <a:ea typeface="Tahoma" panose="020B0604030504040204" pitchFamily="34" charset="0"/>
                          <a:cs typeface="Tahoma" panose="020B0604030504040204" pitchFamily="34" charset="0"/>
                        </a:rPr>
                        <a:t>7</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5600" indent="-355600" defTabSz="512902">
                        <a:lnSpc>
                          <a:spcPts val="1200"/>
                        </a:lnSpc>
                      </a:pPr>
                      <a:r>
                        <a:rPr lang="en-IN" sz="1000" b="0" smtClean="0">
                          <a:solidFill>
                            <a:schemeClr val="tx1"/>
                          </a:solidFill>
                          <a:latin typeface="Trebuchet MS" pitchFamily="34" charset="0"/>
                        </a:rPr>
                        <a:t>FOCUS SECTORS BETWEEN INDIA &amp; ISRAEL</a:t>
                      </a:r>
                      <a:endParaRPr lang="en-IN" sz="1000" b="0" dirty="0">
                        <a:solidFill>
                          <a:schemeClr val="tx1"/>
                        </a:solidFill>
                        <a:latin typeface="Trebuchet MS"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0275">
                <a:tc>
                  <a:txBody>
                    <a:bodyPr/>
                    <a:lstStyle/>
                    <a:p>
                      <a:pPr algn="r" rtl="0">
                        <a:lnSpc>
                          <a:spcPts val="1200"/>
                        </a:lnSpc>
                      </a:pPr>
                      <a:r>
                        <a:rPr lang="en-US" sz="1000" b="0" smtClean="0">
                          <a:solidFill>
                            <a:schemeClr val="tx1"/>
                          </a:solidFill>
                          <a:latin typeface="Trebuchet MS" panose="020B0603020202020204" pitchFamily="34" charset="0"/>
                          <a:ea typeface="Tahoma" panose="020B0604030504040204" pitchFamily="34" charset="0"/>
                          <a:cs typeface="Tahoma" panose="020B0604030504040204" pitchFamily="34" charset="0"/>
                        </a:rPr>
                        <a:t>8</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5600" indent="-355600" defTabSz="512902">
                        <a:lnSpc>
                          <a:spcPts val="1200"/>
                        </a:lnSpc>
                      </a:pPr>
                      <a:r>
                        <a:rPr lang="en-US" sz="1000" b="0" smtClean="0">
                          <a:solidFill>
                            <a:schemeClr val="tx1"/>
                          </a:solidFill>
                          <a:latin typeface="Trebuchet MS" pitchFamily="34" charset="0"/>
                        </a:rPr>
                        <a:t>RATIONALE FOR INDO-ISRAEL TRANSACTIONS ACTIVITY</a:t>
                      </a:r>
                      <a:endParaRPr lang="en-IN" sz="1000" b="0" dirty="0">
                        <a:solidFill>
                          <a:schemeClr val="tx1"/>
                        </a:solidFill>
                        <a:latin typeface="Trebuchet MS"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0275">
                <a:tc>
                  <a:txBody>
                    <a:bodyPr/>
                    <a:lstStyle/>
                    <a:p>
                      <a:pPr algn="r" rtl="0">
                        <a:lnSpc>
                          <a:spcPts val="1200"/>
                        </a:lnSpc>
                      </a:pPr>
                      <a:r>
                        <a:rPr lang="en-US" sz="1000" b="0" smtClean="0">
                          <a:solidFill>
                            <a:schemeClr val="tx1"/>
                          </a:solidFill>
                          <a:latin typeface="Trebuchet MS" panose="020B0603020202020204" pitchFamily="34" charset="0"/>
                          <a:ea typeface="Tahoma" panose="020B0604030504040204" pitchFamily="34" charset="0"/>
                          <a:cs typeface="Tahoma" panose="020B0604030504040204" pitchFamily="34" charset="0"/>
                        </a:rPr>
                        <a:t>9</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5600" indent="-355600" algn="l" rtl="0">
                        <a:lnSpc>
                          <a:spcPts val="1200"/>
                        </a:lnSpc>
                      </a:pPr>
                      <a:r>
                        <a:rPr lang="en-GB" sz="1000" b="0" smtClean="0">
                          <a:solidFill>
                            <a:schemeClr val="tx1"/>
                          </a:solidFill>
                          <a:latin typeface="Trebuchet MS" pitchFamily="34" charset="0"/>
                        </a:rPr>
                        <a:t>OUR EXPERIENCE - CASE STUDY</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0275">
                <a:tc>
                  <a:txBody>
                    <a:bodyPr/>
                    <a:lstStyle/>
                    <a:p>
                      <a:pPr algn="r" rtl="0">
                        <a:lnSpc>
                          <a:spcPts val="1200"/>
                        </a:lnSpc>
                      </a:pPr>
                      <a:r>
                        <a:rPr lang="en-US" sz="1000" b="0" smtClean="0">
                          <a:solidFill>
                            <a:schemeClr val="tx1"/>
                          </a:solidFill>
                          <a:latin typeface="Trebuchet MS" panose="020B0603020202020204" pitchFamily="34" charset="0"/>
                          <a:ea typeface="Tahoma" panose="020B0604030504040204" pitchFamily="34" charset="0"/>
                          <a:cs typeface="Tahoma" panose="020B0604030504040204" pitchFamily="34" charset="0"/>
                        </a:rPr>
                        <a:t>10</a:t>
                      </a:r>
                      <a:endParaRPr lang="he-IL" sz="1000" b="0">
                        <a:solidFill>
                          <a:schemeClr val="tx1"/>
                        </a:solidFill>
                        <a:latin typeface="Trebuchet MS" panose="020B0603020202020204" pitchFamily="34" charset="0"/>
                        <a:ea typeface="Tahoma" panose="020B0604030504040204" pitchFamily="34" charset="0"/>
                        <a:cs typeface="Tahoma" panose="020B060403050404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5600" indent="-355600" defTabSz="512902">
                        <a:lnSpc>
                          <a:spcPts val="1200"/>
                        </a:lnSpc>
                      </a:pPr>
                      <a:r>
                        <a:rPr lang="en-GB" sz="1000" b="0" dirty="0" smtClean="0">
                          <a:solidFill>
                            <a:schemeClr val="tx1"/>
                          </a:solidFill>
                          <a:latin typeface="Trebuchet MS" pitchFamily="34" charset="0"/>
                        </a:rPr>
                        <a:t>BDO AND ITS INDIAN BUSINESS PARTNER</a:t>
                      </a:r>
                      <a:endParaRPr lang="he-IL" sz="1000" b="0" dirty="0">
                        <a:solidFill>
                          <a:schemeClr val="tx1"/>
                        </a:solidFill>
                        <a:latin typeface="Trebuchet MS"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7" name="TextBox 6">
            <a:extLst>
              <a:ext uri="{FF2B5EF4-FFF2-40B4-BE49-F238E27FC236}">
                <a16:creationId xmlns:a16="http://schemas.microsoft.com/office/drawing/2014/main" id="{2DF56049-8347-47BA-8843-18EFDB9FBA40}"/>
              </a:ext>
            </a:extLst>
          </p:cNvPr>
          <p:cNvSpPr txBox="1"/>
          <p:nvPr/>
        </p:nvSpPr>
        <p:spPr>
          <a:xfrm>
            <a:off x="533400" y="2438400"/>
            <a:ext cx="3810000" cy="477054"/>
          </a:xfrm>
          <a:prstGeom prst="rect">
            <a:avLst/>
          </a:prstGeom>
          <a:noFill/>
        </p:spPr>
        <p:txBody>
          <a:bodyPr wrap="square" rtlCol="0">
            <a:spAutoFit/>
          </a:bodyPr>
          <a:lstStyle/>
          <a:p>
            <a:pPr>
              <a:lnSpc>
                <a:spcPts val="3000"/>
              </a:lnSpc>
            </a:pPr>
            <a:r>
              <a:rPr lang="en-IN" sz="2800">
                <a:solidFill>
                  <a:schemeClr val="tx1">
                    <a:lumMod val="50000"/>
                  </a:schemeClr>
                </a:solidFill>
                <a:latin typeface="Trebuchet MS" pitchFamily="34" charset="0"/>
              </a:rPr>
              <a:t>TABLE OF CONTENT</a:t>
            </a:r>
            <a:endParaRPr lang="en-IN" sz="2800" dirty="0">
              <a:solidFill>
                <a:schemeClr val="tx1">
                  <a:lumMod val="50000"/>
                </a:schemeClr>
              </a:solidFill>
              <a:latin typeface="Trebuchet MS" pitchFamily="34" charset="0"/>
            </a:endParaRPr>
          </a:p>
        </p:txBody>
      </p:sp>
    </p:spTree>
    <p:extLst>
      <p:ext uri="{BB962C8B-B14F-4D97-AF65-F5344CB8AC3E}">
        <p14:creationId xmlns:p14="http://schemas.microsoft.com/office/powerpoint/2010/main" val="1887634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25330" y="983752"/>
            <a:ext cx="5943600" cy="90437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13" name="Chart 12">
            <a:extLst>
              <a:ext uri="{FF2B5EF4-FFF2-40B4-BE49-F238E27FC236}">
                <a16:creationId xmlns:a16="http://schemas.microsoft.com/office/drawing/2014/main" id="{D8C2FE72-CCC0-4871-85BE-4A6A3C8204BF}"/>
              </a:ext>
            </a:extLst>
          </p:cNvPr>
          <p:cNvGraphicFramePr/>
          <p:nvPr>
            <p:extLst>
              <p:ext uri="{D42A27DB-BD31-4B8C-83A1-F6EECF244321}">
                <p14:modId xmlns:p14="http://schemas.microsoft.com/office/powerpoint/2010/main" val="1622642313"/>
              </p:ext>
            </p:extLst>
          </p:nvPr>
        </p:nvGraphicFramePr>
        <p:xfrm>
          <a:off x="304800" y="2396351"/>
          <a:ext cx="3642203" cy="238574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667000" y="1083205"/>
            <a:ext cx="4720278" cy="444620"/>
          </a:xfrm>
          <a:prstGeom prst="rect">
            <a:avLst/>
          </a:prstGeom>
          <a:noFill/>
        </p:spPr>
        <p:txBody>
          <a:bodyPr wrap="square" lIns="108850" tIns="54425" rIns="108850" bIns="54425" rtlCol="1">
            <a:spAutoFit/>
          </a:bodyPr>
          <a:lstStyle/>
          <a:p>
            <a:pPr>
              <a:lnSpc>
                <a:spcPts val="2500"/>
              </a:lnSpc>
            </a:pPr>
            <a:r>
              <a:rPr lang="en-US" sz="2900" smtClean="0">
                <a:solidFill>
                  <a:schemeClr val="bg1"/>
                </a:solidFill>
                <a:latin typeface="Trebuchet MS" pitchFamily="34" charset="0"/>
              </a:rPr>
              <a:t>I</a:t>
            </a:r>
            <a:r>
              <a:rPr lang="en-IN" sz="2900" smtClean="0">
                <a:solidFill>
                  <a:schemeClr val="bg1"/>
                </a:solidFill>
                <a:latin typeface="Trebuchet MS" pitchFamily="34" charset="0"/>
              </a:rPr>
              <a:t>NDIA’S M&amp;A OVERVIEW</a:t>
            </a:r>
            <a:endParaRPr lang="en-IN" sz="2900" dirty="0">
              <a:solidFill>
                <a:schemeClr val="bg1"/>
              </a:solidFill>
              <a:latin typeface="Trebuchet MS" pitchFamily="34" charset="0"/>
            </a:endParaRPr>
          </a:p>
        </p:txBody>
      </p:sp>
      <p:sp>
        <p:nvSpPr>
          <p:cNvPr id="15" name="TextBox 14"/>
          <p:cNvSpPr txBox="1"/>
          <p:nvPr/>
        </p:nvSpPr>
        <p:spPr>
          <a:xfrm flipH="1">
            <a:off x="1180376" y="1307060"/>
            <a:ext cx="302300" cy="609473"/>
          </a:xfrm>
          <a:prstGeom prst="rect">
            <a:avLst/>
          </a:prstGeom>
          <a:noFill/>
        </p:spPr>
        <p:txBody>
          <a:bodyPr wrap="square" lIns="108850" tIns="54425" rIns="108850" bIns="54425" rtlCol="1">
            <a:spAutoFit/>
          </a:bodyPr>
          <a:lstStyle/>
          <a:p>
            <a:pPr algn="ctr">
              <a:lnSpc>
                <a:spcPts val="2500"/>
              </a:lnSpc>
            </a:pPr>
            <a:r>
              <a:rPr lang="en-US" sz="8800" smtClean="0">
                <a:solidFill>
                  <a:schemeClr val="bg1">
                    <a:lumMod val="65000"/>
                  </a:schemeClr>
                </a:solidFill>
                <a:latin typeface="Trebuchet MS" pitchFamily="34" charset="0"/>
              </a:rPr>
              <a:t>1</a:t>
            </a:r>
            <a:endParaRPr lang="en-IN" sz="8800" dirty="0">
              <a:solidFill>
                <a:schemeClr val="bg1">
                  <a:lumMod val="65000"/>
                </a:schemeClr>
              </a:solidFill>
              <a:latin typeface="Trebuchet MS" pitchFamily="34" charset="0"/>
            </a:endParaRPr>
          </a:p>
        </p:txBody>
      </p:sp>
      <p:sp>
        <p:nvSpPr>
          <p:cNvPr id="17" name="Rectangle 16">
            <a:extLst>
              <a:ext uri="{FF2B5EF4-FFF2-40B4-BE49-F238E27FC236}">
                <a16:creationId xmlns:a16="http://schemas.microsoft.com/office/drawing/2014/main" id="{B7C259F0-88BC-4F56-AC06-64401CE8B268}"/>
              </a:ext>
            </a:extLst>
          </p:cNvPr>
          <p:cNvSpPr/>
          <p:nvPr/>
        </p:nvSpPr>
        <p:spPr>
          <a:xfrm>
            <a:off x="4260167" y="2624951"/>
            <a:ext cx="2588300" cy="6061849"/>
          </a:xfrm>
          <a:prstGeom prst="rect">
            <a:avLst/>
          </a:prstGeom>
          <a:solidFill>
            <a:schemeClr val="bg1">
              <a:lumMod val="95000"/>
            </a:schemeClr>
          </a:solidFill>
          <a:ln>
            <a:noFill/>
          </a:ln>
        </p:spPr>
        <p:txBody>
          <a:bodyPr wrap="square" lIns="216000" rIns="324000" anchor="ctr">
            <a:noAutofit/>
          </a:bodyPr>
          <a:lstStyle/>
          <a:p>
            <a:pPr marL="173038" indent="-173038" algn="just">
              <a:lnSpc>
                <a:spcPts val="1400"/>
              </a:lnSpc>
              <a:spcBef>
                <a:spcPts val="2000"/>
              </a:spcBef>
              <a:buClr>
                <a:schemeClr val="tx1">
                  <a:lumMod val="75000"/>
                </a:schemeClr>
              </a:buClr>
              <a:buFont typeface="Wingdings 3" panose="05040102010807070707" pitchFamily="18" charset="2"/>
              <a:buChar char="}"/>
            </a:pPr>
            <a:r>
              <a:rPr lang="en-IN" sz="1000" dirty="0">
                <a:solidFill>
                  <a:schemeClr val="tx1">
                    <a:lumMod val="50000"/>
                  </a:schemeClr>
                </a:solidFill>
                <a:latin typeface="Trebuchet MS" pitchFamily="34" charset="0"/>
              </a:rPr>
              <a:t>India’s M&amp;A deal value peaked at USD 80 Billion in 2018, recording an all time high, largely driven by top 18 deals amounting to 75% of the total M&amp;A deal value in India </a:t>
            </a:r>
          </a:p>
          <a:p>
            <a:pPr marL="173038" indent="-173038" algn="just">
              <a:lnSpc>
                <a:spcPts val="1400"/>
              </a:lnSpc>
              <a:spcBef>
                <a:spcPts val="2000"/>
              </a:spcBef>
              <a:buClr>
                <a:schemeClr val="tx1">
                  <a:lumMod val="75000"/>
                </a:schemeClr>
              </a:buClr>
              <a:buFont typeface="Wingdings 3" panose="05040102010807070707" pitchFamily="18" charset="2"/>
              <a:buChar char="}"/>
            </a:pPr>
            <a:r>
              <a:rPr lang="en-IN" sz="1000" dirty="0">
                <a:solidFill>
                  <a:schemeClr val="tx1">
                    <a:lumMod val="50000"/>
                  </a:schemeClr>
                </a:solidFill>
                <a:latin typeface="Trebuchet MS" pitchFamily="34" charset="0"/>
              </a:rPr>
              <a:t>The average ticket size of each deal also recorded a 130% increase from USD 37 Million in 2017 to USD 86 Million in 2018</a:t>
            </a:r>
          </a:p>
          <a:p>
            <a:pPr marL="173038" indent="-173038" algn="just">
              <a:lnSpc>
                <a:spcPts val="1400"/>
              </a:lnSpc>
              <a:spcBef>
                <a:spcPts val="2000"/>
              </a:spcBef>
              <a:buClr>
                <a:schemeClr val="tx1">
                  <a:lumMod val="75000"/>
                </a:schemeClr>
              </a:buClr>
              <a:buFont typeface="Wingdings 3" panose="05040102010807070707" pitchFamily="18" charset="2"/>
              <a:buChar char="}"/>
            </a:pPr>
            <a:r>
              <a:rPr lang="en-IN" sz="1000" dirty="0">
                <a:solidFill>
                  <a:schemeClr val="tx1">
                    <a:lumMod val="50000"/>
                  </a:schemeClr>
                </a:solidFill>
                <a:latin typeface="Trebuchet MS" pitchFamily="34" charset="0"/>
              </a:rPr>
              <a:t>Recording a 5 year high, India’s cross border deals witnessed a 350% increase from USD 6 Billion in 2017 to USD 27 Billion in 2018. The cross border deal value accounted for 33% of the total M&amp;A deal value in </a:t>
            </a:r>
            <a:r>
              <a:rPr lang="en-IN" sz="1000" dirty="0" smtClean="0">
                <a:solidFill>
                  <a:schemeClr val="tx1">
                    <a:lumMod val="50000"/>
                  </a:schemeClr>
                </a:solidFill>
                <a:latin typeface="Trebuchet MS" pitchFamily="34" charset="0"/>
              </a:rPr>
              <a:t>India</a:t>
            </a:r>
            <a:endParaRPr lang="en-IN" sz="1000" dirty="0">
              <a:solidFill>
                <a:schemeClr val="tx1">
                  <a:lumMod val="50000"/>
                </a:schemeClr>
              </a:solidFill>
              <a:latin typeface="Trebuchet MS" pitchFamily="34" charset="0"/>
            </a:endParaRPr>
          </a:p>
        </p:txBody>
      </p:sp>
      <p:sp>
        <p:nvSpPr>
          <p:cNvPr id="18" name="TextBox 17">
            <a:extLst>
              <a:ext uri="{FF2B5EF4-FFF2-40B4-BE49-F238E27FC236}">
                <a16:creationId xmlns:a16="http://schemas.microsoft.com/office/drawing/2014/main" id="{AD30DAAB-A695-4C33-92AF-F8FF81F2D7A6}"/>
              </a:ext>
            </a:extLst>
          </p:cNvPr>
          <p:cNvSpPr txBox="1"/>
          <p:nvPr/>
        </p:nvSpPr>
        <p:spPr>
          <a:xfrm>
            <a:off x="326984" y="5105400"/>
            <a:ext cx="3187085" cy="461665"/>
          </a:xfrm>
          <a:prstGeom prst="rect">
            <a:avLst/>
          </a:prstGeom>
          <a:noFill/>
        </p:spPr>
        <p:txBody>
          <a:bodyPr wrap="square" rtlCol="0">
            <a:spAutoFit/>
          </a:bodyPr>
          <a:lstStyle/>
          <a:p>
            <a:r>
              <a:rPr lang="en-IN" sz="2400" dirty="0">
                <a:solidFill>
                  <a:schemeClr val="tx1">
                    <a:lumMod val="50000"/>
                  </a:schemeClr>
                </a:solidFill>
                <a:latin typeface="Trebuchet MS" pitchFamily="34" charset="0"/>
              </a:rPr>
              <a:t>Deal Breakup</a:t>
            </a:r>
          </a:p>
        </p:txBody>
      </p:sp>
      <p:graphicFrame>
        <p:nvGraphicFramePr>
          <p:cNvPr id="19" name="Table 18">
            <a:extLst>
              <a:ext uri="{FF2B5EF4-FFF2-40B4-BE49-F238E27FC236}">
                <a16:creationId xmlns:a16="http://schemas.microsoft.com/office/drawing/2014/main" id="{31AFCBEE-3585-4D8B-BAA5-D4A6D1FD7ADE}"/>
              </a:ext>
            </a:extLst>
          </p:cNvPr>
          <p:cNvGraphicFramePr>
            <a:graphicFrameLocks noGrp="1"/>
          </p:cNvGraphicFramePr>
          <p:nvPr>
            <p:extLst>
              <p:ext uri="{D42A27DB-BD31-4B8C-83A1-F6EECF244321}">
                <p14:modId xmlns:p14="http://schemas.microsoft.com/office/powerpoint/2010/main" val="779802704"/>
              </p:ext>
            </p:extLst>
          </p:nvPr>
        </p:nvGraphicFramePr>
        <p:xfrm>
          <a:off x="413924" y="5675901"/>
          <a:ext cx="3472274" cy="1325554"/>
        </p:xfrm>
        <a:graphic>
          <a:graphicData uri="http://schemas.openxmlformats.org/drawingml/2006/table">
            <a:tbl>
              <a:tblPr firstRow="1" bandRow="1">
                <a:tableStyleId>{6E25E649-3F16-4E02-A733-19D2CDBF48F0}</a:tableStyleId>
              </a:tblPr>
              <a:tblGrid>
                <a:gridCol w="690692">
                  <a:extLst>
                    <a:ext uri="{9D8B030D-6E8A-4147-A177-3AD203B41FA5}">
                      <a16:colId xmlns:a16="http://schemas.microsoft.com/office/drawing/2014/main" val="1715075257"/>
                    </a:ext>
                  </a:extLst>
                </a:gridCol>
                <a:gridCol w="463597">
                  <a:extLst>
                    <a:ext uri="{9D8B030D-6E8A-4147-A177-3AD203B41FA5}">
                      <a16:colId xmlns:a16="http://schemas.microsoft.com/office/drawing/2014/main" val="1078260922"/>
                    </a:ext>
                  </a:extLst>
                </a:gridCol>
                <a:gridCol w="463597">
                  <a:extLst>
                    <a:ext uri="{9D8B030D-6E8A-4147-A177-3AD203B41FA5}">
                      <a16:colId xmlns:a16="http://schemas.microsoft.com/office/drawing/2014/main" val="589451373"/>
                    </a:ext>
                  </a:extLst>
                </a:gridCol>
                <a:gridCol w="463597">
                  <a:extLst>
                    <a:ext uri="{9D8B030D-6E8A-4147-A177-3AD203B41FA5}">
                      <a16:colId xmlns:a16="http://schemas.microsoft.com/office/drawing/2014/main" val="2840188945"/>
                    </a:ext>
                  </a:extLst>
                </a:gridCol>
                <a:gridCol w="463597">
                  <a:extLst>
                    <a:ext uri="{9D8B030D-6E8A-4147-A177-3AD203B41FA5}">
                      <a16:colId xmlns:a16="http://schemas.microsoft.com/office/drawing/2014/main" val="1466370851"/>
                    </a:ext>
                  </a:extLst>
                </a:gridCol>
                <a:gridCol w="463597">
                  <a:extLst>
                    <a:ext uri="{9D8B030D-6E8A-4147-A177-3AD203B41FA5}">
                      <a16:colId xmlns:a16="http://schemas.microsoft.com/office/drawing/2014/main" val="3763447671"/>
                    </a:ext>
                  </a:extLst>
                </a:gridCol>
                <a:gridCol w="463597">
                  <a:extLst>
                    <a:ext uri="{9D8B030D-6E8A-4147-A177-3AD203B41FA5}">
                      <a16:colId xmlns:a16="http://schemas.microsoft.com/office/drawing/2014/main" val="2011314149"/>
                    </a:ext>
                  </a:extLst>
                </a:gridCol>
              </a:tblGrid>
              <a:tr h="196194">
                <a:tc>
                  <a:txBody>
                    <a:bodyPr/>
                    <a:lstStyle/>
                    <a:p>
                      <a:endParaRPr lang="en-IN" sz="800" dirty="0">
                        <a:solidFill>
                          <a:schemeClr val="bg1"/>
                        </a:solidFill>
                      </a:endParaRPr>
                    </a:p>
                  </a:txBody>
                  <a:tcPr marL="64514" marR="64514" marT="32257" marB="32257" anchor="ctr"/>
                </a:tc>
                <a:tc gridSpan="3">
                  <a:txBody>
                    <a:bodyPr/>
                    <a:lstStyle/>
                    <a:p>
                      <a:pPr algn="ctr"/>
                      <a:r>
                        <a:rPr lang="en-IN" sz="800" dirty="0"/>
                        <a:t>By volume </a:t>
                      </a:r>
                      <a:endParaRPr lang="en-IN" sz="800" dirty="0">
                        <a:solidFill>
                          <a:schemeClr val="bg1"/>
                        </a:solidFill>
                      </a:endParaRPr>
                    </a:p>
                  </a:txBody>
                  <a:tcPr marL="64514" marR="64514" marT="32257" marB="32257" anchor="ctr"/>
                </a:tc>
                <a:tc hMerge="1">
                  <a:txBody>
                    <a:bodyPr/>
                    <a:lstStyle/>
                    <a:p>
                      <a:endParaRPr lang="en-IN" sz="1200" dirty="0"/>
                    </a:p>
                  </a:txBody>
                  <a:tcPr/>
                </a:tc>
                <a:tc hMerge="1">
                  <a:txBody>
                    <a:bodyPr/>
                    <a:lstStyle/>
                    <a:p>
                      <a:endParaRPr lang="en-IN" sz="1200" dirty="0"/>
                    </a:p>
                  </a:txBody>
                  <a:tcPr/>
                </a:tc>
                <a:tc gridSpan="3">
                  <a:txBody>
                    <a:bodyPr/>
                    <a:lstStyle/>
                    <a:p>
                      <a:pPr algn="ctr"/>
                      <a:r>
                        <a:rPr lang="en-IN" sz="800" dirty="0"/>
                        <a:t>By Value (USD Billion)</a:t>
                      </a:r>
                      <a:endParaRPr lang="en-IN" sz="800" dirty="0">
                        <a:solidFill>
                          <a:schemeClr val="bg1"/>
                        </a:solidFill>
                      </a:endParaRPr>
                    </a:p>
                  </a:txBody>
                  <a:tcPr marL="64514" marR="64514" marT="32257" marB="32257" anchor="ctr"/>
                </a:tc>
                <a:tc hMerge="1">
                  <a:txBody>
                    <a:bodyPr/>
                    <a:lstStyle/>
                    <a:p>
                      <a:endParaRPr lang="en-IN" sz="1200" dirty="0"/>
                    </a:p>
                  </a:txBody>
                  <a:tcPr/>
                </a:tc>
                <a:tc hMerge="1">
                  <a:txBody>
                    <a:bodyPr/>
                    <a:lstStyle/>
                    <a:p>
                      <a:endParaRPr lang="en-IN" sz="1200" dirty="0"/>
                    </a:p>
                  </a:txBody>
                  <a:tcPr/>
                </a:tc>
                <a:extLst>
                  <a:ext uri="{0D108BD9-81ED-4DB2-BD59-A6C34878D82A}">
                    <a16:rowId xmlns:a16="http://schemas.microsoft.com/office/drawing/2014/main" val="321675975"/>
                  </a:ext>
                </a:extLst>
              </a:tr>
              <a:tr h="215820">
                <a:tc>
                  <a:txBody>
                    <a:bodyPr/>
                    <a:lstStyle/>
                    <a:p>
                      <a:r>
                        <a:rPr lang="en-IN" sz="800" dirty="0">
                          <a:solidFill>
                            <a:schemeClr val="tx1">
                              <a:lumMod val="50000"/>
                            </a:schemeClr>
                          </a:solidFill>
                        </a:rPr>
                        <a:t>Deals</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2016</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2017</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2018</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2016</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2017</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2018</a:t>
                      </a:r>
                      <a:endParaRPr lang="en-IN" sz="800" b="1" dirty="0">
                        <a:solidFill>
                          <a:schemeClr val="tx1">
                            <a:lumMod val="50000"/>
                          </a:schemeClr>
                        </a:solidFill>
                      </a:endParaRPr>
                    </a:p>
                  </a:txBody>
                  <a:tcPr marL="64514" marR="64514" marT="32257" marB="32257" anchor="ctr"/>
                </a:tc>
                <a:extLst>
                  <a:ext uri="{0D108BD9-81ED-4DB2-BD59-A6C34878D82A}">
                    <a16:rowId xmlns:a16="http://schemas.microsoft.com/office/drawing/2014/main" val="3314003629"/>
                  </a:ext>
                </a:extLst>
              </a:tr>
              <a:tr h="215820">
                <a:tc>
                  <a:txBody>
                    <a:bodyPr/>
                    <a:lstStyle/>
                    <a:p>
                      <a:r>
                        <a:rPr lang="en-IN" sz="800" dirty="0">
                          <a:solidFill>
                            <a:schemeClr val="tx1">
                              <a:lumMod val="50000"/>
                            </a:schemeClr>
                          </a:solidFill>
                        </a:rPr>
                        <a:t>Domestic</a:t>
                      </a:r>
                    </a:p>
                  </a:txBody>
                  <a:tcPr marL="64514" marR="64514" marT="32257" marB="32257" anchor="ctr"/>
                </a:tc>
                <a:tc>
                  <a:txBody>
                    <a:bodyPr/>
                    <a:lstStyle/>
                    <a:p>
                      <a:pPr algn="r"/>
                      <a:r>
                        <a:rPr lang="en-IN" sz="800" dirty="0">
                          <a:solidFill>
                            <a:schemeClr val="tx1">
                              <a:lumMod val="50000"/>
                            </a:schemeClr>
                          </a:solidFill>
                        </a:rPr>
                        <a:t>682</a:t>
                      </a:r>
                    </a:p>
                  </a:txBody>
                  <a:tcPr marL="64514" marR="64514" marT="32257" marB="32257" anchor="ctr"/>
                </a:tc>
                <a:tc>
                  <a:txBody>
                    <a:bodyPr/>
                    <a:lstStyle/>
                    <a:p>
                      <a:pPr algn="r"/>
                      <a:r>
                        <a:rPr lang="en-IN" sz="800" dirty="0">
                          <a:solidFill>
                            <a:schemeClr val="tx1">
                              <a:lumMod val="50000"/>
                            </a:schemeClr>
                          </a:solidFill>
                        </a:rPr>
                        <a:t>589</a:t>
                      </a:r>
                    </a:p>
                  </a:txBody>
                  <a:tcPr marL="64514" marR="64514" marT="32257" marB="32257" anchor="ctr"/>
                </a:tc>
                <a:tc>
                  <a:txBody>
                    <a:bodyPr/>
                    <a:lstStyle/>
                    <a:p>
                      <a:pPr algn="r"/>
                      <a:r>
                        <a:rPr lang="en-IN" sz="800" dirty="0">
                          <a:solidFill>
                            <a:schemeClr val="tx1">
                              <a:lumMod val="50000"/>
                            </a:schemeClr>
                          </a:solidFill>
                        </a:rPr>
                        <a:t>596</a:t>
                      </a:r>
                    </a:p>
                  </a:txBody>
                  <a:tcPr marL="64514" marR="64514" marT="32257" marB="32257" anchor="ctr"/>
                </a:tc>
                <a:tc>
                  <a:txBody>
                    <a:bodyPr/>
                    <a:lstStyle/>
                    <a:p>
                      <a:pPr algn="r"/>
                      <a:r>
                        <a:rPr lang="en-IN" sz="800" dirty="0">
                          <a:solidFill>
                            <a:schemeClr val="tx1">
                              <a:lumMod val="50000"/>
                            </a:schemeClr>
                          </a:solidFill>
                        </a:rPr>
                        <a:t>16</a:t>
                      </a:r>
                    </a:p>
                  </a:txBody>
                  <a:tcPr marL="64514" marR="64514" marT="32257" marB="32257" anchor="ctr"/>
                </a:tc>
                <a:tc>
                  <a:txBody>
                    <a:bodyPr/>
                    <a:lstStyle/>
                    <a:p>
                      <a:pPr algn="r"/>
                      <a:r>
                        <a:rPr lang="en-IN" sz="800" dirty="0">
                          <a:solidFill>
                            <a:schemeClr val="tx1">
                              <a:lumMod val="50000"/>
                            </a:schemeClr>
                          </a:solidFill>
                        </a:rPr>
                        <a:t>25</a:t>
                      </a:r>
                    </a:p>
                  </a:txBody>
                  <a:tcPr marL="64514" marR="64514" marT="32257" marB="32257" anchor="ctr"/>
                </a:tc>
                <a:tc>
                  <a:txBody>
                    <a:bodyPr/>
                    <a:lstStyle/>
                    <a:p>
                      <a:pPr algn="r"/>
                      <a:r>
                        <a:rPr lang="en-IN" sz="800" dirty="0">
                          <a:solidFill>
                            <a:schemeClr val="tx1">
                              <a:lumMod val="50000"/>
                            </a:schemeClr>
                          </a:solidFill>
                        </a:rPr>
                        <a:t>42</a:t>
                      </a:r>
                    </a:p>
                  </a:txBody>
                  <a:tcPr marL="64514" marR="64514" marT="32257" marB="32257" anchor="ctr"/>
                </a:tc>
                <a:extLst>
                  <a:ext uri="{0D108BD9-81ED-4DB2-BD59-A6C34878D82A}">
                    <a16:rowId xmlns:a16="http://schemas.microsoft.com/office/drawing/2014/main" val="2574984361"/>
                  </a:ext>
                </a:extLst>
              </a:tr>
              <a:tr h="266080">
                <a:tc>
                  <a:txBody>
                    <a:bodyPr/>
                    <a:lstStyle/>
                    <a:p>
                      <a:r>
                        <a:rPr lang="en-IN" sz="800" dirty="0">
                          <a:solidFill>
                            <a:schemeClr val="tx1">
                              <a:lumMod val="50000"/>
                            </a:schemeClr>
                          </a:solidFill>
                        </a:rPr>
                        <a:t>Cross Border</a:t>
                      </a:r>
                    </a:p>
                  </a:txBody>
                  <a:tcPr marL="64514" marR="64514" marT="32257" marB="32257" anchor="ctr"/>
                </a:tc>
                <a:tc>
                  <a:txBody>
                    <a:bodyPr/>
                    <a:lstStyle/>
                    <a:p>
                      <a:pPr algn="r"/>
                      <a:r>
                        <a:rPr lang="en-IN" sz="800" dirty="0">
                          <a:solidFill>
                            <a:schemeClr val="tx1">
                              <a:lumMod val="50000"/>
                            </a:schemeClr>
                          </a:solidFill>
                        </a:rPr>
                        <a:t>272</a:t>
                      </a:r>
                    </a:p>
                  </a:txBody>
                  <a:tcPr marL="64514" marR="64514" marT="32257" marB="32257" anchor="ctr"/>
                </a:tc>
                <a:tc>
                  <a:txBody>
                    <a:bodyPr/>
                    <a:lstStyle/>
                    <a:p>
                      <a:pPr algn="r"/>
                      <a:r>
                        <a:rPr lang="en-IN" sz="800" dirty="0">
                          <a:solidFill>
                            <a:schemeClr val="tx1">
                              <a:lumMod val="50000"/>
                            </a:schemeClr>
                          </a:solidFill>
                        </a:rPr>
                        <a:t>262</a:t>
                      </a:r>
                    </a:p>
                  </a:txBody>
                  <a:tcPr marL="64514" marR="64514" marT="32257" marB="32257" anchor="ctr"/>
                </a:tc>
                <a:tc>
                  <a:txBody>
                    <a:bodyPr/>
                    <a:lstStyle/>
                    <a:p>
                      <a:pPr algn="r"/>
                      <a:r>
                        <a:rPr lang="en-IN" sz="800" dirty="0">
                          <a:solidFill>
                            <a:schemeClr val="tx1">
                              <a:lumMod val="50000"/>
                            </a:schemeClr>
                          </a:solidFill>
                        </a:rPr>
                        <a:t>255</a:t>
                      </a:r>
                    </a:p>
                  </a:txBody>
                  <a:tcPr marL="64514" marR="64514" marT="32257" marB="32257" anchor="ctr"/>
                </a:tc>
                <a:tc>
                  <a:txBody>
                    <a:bodyPr/>
                    <a:lstStyle/>
                    <a:p>
                      <a:pPr algn="r"/>
                      <a:r>
                        <a:rPr lang="en-IN" sz="800" dirty="0">
                          <a:solidFill>
                            <a:schemeClr val="tx1">
                              <a:lumMod val="50000"/>
                            </a:schemeClr>
                          </a:solidFill>
                        </a:rPr>
                        <a:t>24</a:t>
                      </a:r>
                    </a:p>
                  </a:txBody>
                  <a:tcPr marL="64514" marR="64514" marT="32257" marB="32257" anchor="ctr"/>
                </a:tc>
                <a:tc>
                  <a:txBody>
                    <a:bodyPr/>
                    <a:lstStyle/>
                    <a:p>
                      <a:pPr algn="r"/>
                      <a:r>
                        <a:rPr lang="en-IN" sz="800" dirty="0">
                          <a:solidFill>
                            <a:schemeClr val="tx1">
                              <a:lumMod val="50000"/>
                            </a:schemeClr>
                          </a:solidFill>
                        </a:rPr>
                        <a:t>6</a:t>
                      </a:r>
                    </a:p>
                  </a:txBody>
                  <a:tcPr marL="64514" marR="64514" marT="32257" marB="32257" anchor="ctr"/>
                </a:tc>
                <a:tc>
                  <a:txBody>
                    <a:bodyPr/>
                    <a:lstStyle/>
                    <a:p>
                      <a:pPr algn="r"/>
                      <a:r>
                        <a:rPr lang="en-IN" sz="800" dirty="0">
                          <a:solidFill>
                            <a:schemeClr val="tx1">
                              <a:lumMod val="50000"/>
                            </a:schemeClr>
                          </a:solidFill>
                        </a:rPr>
                        <a:t>27</a:t>
                      </a:r>
                    </a:p>
                  </a:txBody>
                  <a:tcPr marL="64514" marR="64514" marT="32257" marB="32257" anchor="ctr"/>
                </a:tc>
                <a:extLst>
                  <a:ext uri="{0D108BD9-81ED-4DB2-BD59-A6C34878D82A}">
                    <a16:rowId xmlns:a16="http://schemas.microsoft.com/office/drawing/2014/main" val="3207689720"/>
                  </a:ext>
                </a:extLst>
              </a:tr>
              <a:tr h="215820">
                <a:tc>
                  <a:txBody>
                    <a:bodyPr/>
                    <a:lstStyle/>
                    <a:p>
                      <a:r>
                        <a:rPr lang="en-IN" sz="800" dirty="0">
                          <a:solidFill>
                            <a:schemeClr val="tx1">
                              <a:lumMod val="50000"/>
                            </a:schemeClr>
                          </a:solidFill>
                        </a:rPr>
                        <a:t>Others</a:t>
                      </a:r>
                    </a:p>
                  </a:txBody>
                  <a:tcPr marL="64514" marR="64514" marT="32257" marB="32257" anchor="ctr"/>
                </a:tc>
                <a:tc>
                  <a:txBody>
                    <a:bodyPr/>
                    <a:lstStyle/>
                    <a:p>
                      <a:pPr algn="r"/>
                      <a:r>
                        <a:rPr lang="en-IN" sz="800" dirty="0">
                          <a:solidFill>
                            <a:schemeClr val="tx1">
                              <a:lumMod val="50000"/>
                            </a:schemeClr>
                          </a:solidFill>
                        </a:rPr>
                        <a:t>113</a:t>
                      </a:r>
                    </a:p>
                  </a:txBody>
                  <a:tcPr marL="64514" marR="64514" marT="32257" marB="32257" anchor="ctr"/>
                </a:tc>
                <a:tc>
                  <a:txBody>
                    <a:bodyPr/>
                    <a:lstStyle/>
                    <a:p>
                      <a:pPr algn="r"/>
                      <a:r>
                        <a:rPr lang="en-IN" sz="800" dirty="0">
                          <a:solidFill>
                            <a:schemeClr val="tx1">
                              <a:lumMod val="50000"/>
                            </a:schemeClr>
                          </a:solidFill>
                        </a:rPr>
                        <a:t>90</a:t>
                      </a:r>
                    </a:p>
                  </a:txBody>
                  <a:tcPr marL="64514" marR="64514" marT="32257" marB="32257" anchor="ctr"/>
                </a:tc>
                <a:tc>
                  <a:txBody>
                    <a:bodyPr/>
                    <a:lstStyle/>
                    <a:p>
                      <a:pPr algn="r"/>
                      <a:r>
                        <a:rPr lang="en-IN" sz="800" dirty="0">
                          <a:solidFill>
                            <a:schemeClr val="tx1">
                              <a:lumMod val="50000"/>
                            </a:schemeClr>
                          </a:solidFill>
                        </a:rPr>
                        <a:t>75</a:t>
                      </a:r>
                    </a:p>
                  </a:txBody>
                  <a:tcPr marL="64514" marR="64514" marT="32257" marB="32257" anchor="ctr"/>
                </a:tc>
                <a:tc>
                  <a:txBody>
                    <a:bodyPr/>
                    <a:lstStyle/>
                    <a:p>
                      <a:pPr algn="r"/>
                      <a:r>
                        <a:rPr lang="en-IN" sz="800" dirty="0">
                          <a:solidFill>
                            <a:schemeClr val="tx1">
                              <a:lumMod val="50000"/>
                            </a:schemeClr>
                          </a:solidFill>
                        </a:rPr>
                        <a:t>5</a:t>
                      </a:r>
                    </a:p>
                  </a:txBody>
                  <a:tcPr marL="64514" marR="64514" marT="32257" marB="32257" anchor="ctr"/>
                </a:tc>
                <a:tc>
                  <a:txBody>
                    <a:bodyPr/>
                    <a:lstStyle/>
                    <a:p>
                      <a:pPr algn="r"/>
                      <a:r>
                        <a:rPr lang="en-IN" sz="800" dirty="0">
                          <a:solidFill>
                            <a:schemeClr val="tx1">
                              <a:lumMod val="50000"/>
                            </a:schemeClr>
                          </a:solidFill>
                        </a:rPr>
                        <a:t>4</a:t>
                      </a:r>
                    </a:p>
                  </a:txBody>
                  <a:tcPr marL="64514" marR="64514" marT="32257" marB="32257" anchor="ctr"/>
                </a:tc>
                <a:tc>
                  <a:txBody>
                    <a:bodyPr/>
                    <a:lstStyle/>
                    <a:p>
                      <a:pPr algn="r"/>
                      <a:r>
                        <a:rPr lang="en-IN" sz="800" dirty="0">
                          <a:solidFill>
                            <a:schemeClr val="tx1">
                              <a:lumMod val="50000"/>
                            </a:schemeClr>
                          </a:solidFill>
                        </a:rPr>
                        <a:t>11</a:t>
                      </a:r>
                    </a:p>
                  </a:txBody>
                  <a:tcPr marL="64514" marR="64514" marT="32257" marB="32257" anchor="ctr"/>
                </a:tc>
                <a:extLst>
                  <a:ext uri="{0D108BD9-81ED-4DB2-BD59-A6C34878D82A}">
                    <a16:rowId xmlns:a16="http://schemas.microsoft.com/office/drawing/2014/main" val="3400318822"/>
                  </a:ext>
                </a:extLst>
              </a:tr>
              <a:tr h="215820">
                <a:tc>
                  <a:txBody>
                    <a:bodyPr/>
                    <a:lstStyle/>
                    <a:p>
                      <a:r>
                        <a:rPr lang="en-IN" sz="800" dirty="0">
                          <a:solidFill>
                            <a:schemeClr val="tx1">
                              <a:lumMod val="50000"/>
                            </a:schemeClr>
                          </a:solidFill>
                        </a:rPr>
                        <a:t>Total</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1,067</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941</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926</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45</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35</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80</a:t>
                      </a:r>
                      <a:endParaRPr lang="en-IN" sz="800" b="1" dirty="0">
                        <a:solidFill>
                          <a:schemeClr val="tx1">
                            <a:lumMod val="50000"/>
                          </a:schemeClr>
                        </a:solidFill>
                      </a:endParaRPr>
                    </a:p>
                  </a:txBody>
                  <a:tcPr marL="64514" marR="64514" marT="32257" marB="32257" anchor="ctr"/>
                </a:tc>
                <a:extLst>
                  <a:ext uri="{0D108BD9-81ED-4DB2-BD59-A6C34878D82A}">
                    <a16:rowId xmlns:a16="http://schemas.microsoft.com/office/drawing/2014/main" val="2408953964"/>
                  </a:ext>
                </a:extLst>
              </a:tr>
            </a:tbl>
          </a:graphicData>
        </a:graphic>
      </p:graphicFrame>
      <p:graphicFrame>
        <p:nvGraphicFramePr>
          <p:cNvPr id="20" name="Table 19">
            <a:extLst>
              <a:ext uri="{FF2B5EF4-FFF2-40B4-BE49-F238E27FC236}">
                <a16:creationId xmlns:a16="http://schemas.microsoft.com/office/drawing/2014/main" id="{11246FB5-2CD4-41C8-9835-55BB13F75540}"/>
              </a:ext>
            </a:extLst>
          </p:cNvPr>
          <p:cNvGraphicFramePr>
            <a:graphicFrameLocks noGrp="1"/>
          </p:cNvGraphicFramePr>
          <p:nvPr>
            <p:extLst>
              <p:ext uri="{D42A27DB-BD31-4B8C-83A1-F6EECF244321}">
                <p14:modId xmlns:p14="http://schemas.microsoft.com/office/powerpoint/2010/main" val="3639183153"/>
              </p:ext>
            </p:extLst>
          </p:nvPr>
        </p:nvGraphicFramePr>
        <p:xfrm>
          <a:off x="413926" y="7152732"/>
          <a:ext cx="3472274" cy="1305467"/>
        </p:xfrm>
        <a:graphic>
          <a:graphicData uri="http://schemas.openxmlformats.org/drawingml/2006/table">
            <a:tbl>
              <a:tblPr firstRow="1" bandRow="1">
                <a:tableStyleId>{6E25E649-3F16-4E02-A733-19D2CDBF48F0}</a:tableStyleId>
              </a:tblPr>
              <a:tblGrid>
                <a:gridCol w="940331">
                  <a:extLst>
                    <a:ext uri="{9D8B030D-6E8A-4147-A177-3AD203B41FA5}">
                      <a16:colId xmlns:a16="http://schemas.microsoft.com/office/drawing/2014/main" val="1715075257"/>
                    </a:ext>
                  </a:extLst>
                </a:gridCol>
                <a:gridCol w="555774">
                  <a:extLst>
                    <a:ext uri="{9D8B030D-6E8A-4147-A177-3AD203B41FA5}">
                      <a16:colId xmlns:a16="http://schemas.microsoft.com/office/drawing/2014/main" val="485281826"/>
                    </a:ext>
                  </a:extLst>
                </a:gridCol>
                <a:gridCol w="555774">
                  <a:extLst>
                    <a:ext uri="{9D8B030D-6E8A-4147-A177-3AD203B41FA5}">
                      <a16:colId xmlns:a16="http://schemas.microsoft.com/office/drawing/2014/main" val="2840188945"/>
                    </a:ext>
                  </a:extLst>
                </a:gridCol>
                <a:gridCol w="679279">
                  <a:extLst>
                    <a:ext uri="{9D8B030D-6E8A-4147-A177-3AD203B41FA5}">
                      <a16:colId xmlns:a16="http://schemas.microsoft.com/office/drawing/2014/main" val="2055424684"/>
                    </a:ext>
                  </a:extLst>
                </a:gridCol>
                <a:gridCol w="741116">
                  <a:extLst>
                    <a:ext uri="{9D8B030D-6E8A-4147-A177-3AD203B41FA5}">
                      <a16:colId xmlns:a16="http://schemas.microsoft.com/office/drawing/2014/main" val="2011314149"/>
                    </a:ext>
                  </a:extLst>
                </a:gridCol>
              </a:tblGrid>
              <a:tr h="324497">
                <a:tc>
                  <a:txBody>
                    <a:bodyPr/>
                    <a:lstStyle/>
                    <a:p>
                      <a:pPr algn="l"/>
                      <a:r>
                        <a:rPr lang="en-IN" sz="800" dirty="0"/>
                        <a:t>2018</a:t>
                      </a:r>
                    </a:p>
                    <a:p>
                      <a:pPr algn="l"/>
                      <a:r>
                        <a:rPr lang="en-IN" sz="800" dirty="0"/>
                        <a:t>(USD Million)</a:t>
                      </a:r>
                      <a:endParaRPr lang="en-IN" sz="800" b="1" dirty="0">
                        <a:solidFill>
                          <a:schemeClr val="bg1"/>
                        </a:solidFill>
                      </a:endParaRPr>
                    </a:p>
                  </a:txBody>
                  <a:tcPr marL="64514" marR="64514" marT="32257" marB="32257" anchor="b"/>
                </a:tc>
                <a:tc>
                  <a:txBody>
                    <a:bodyPr/>
                    <a:lstStyle/>
                    <a:p>
                      <a:pPr algn="l"/>
                      <a:r>
                        <a:rPr lang="en-IN" sz="800" dirty="0"/>
                        <a:t>Volume</a:t>
                      </a:r>
                      <a:endParaRPr lang="en-IN" sz="800" b="1" dirty="0">
                        <a:solidFill>
                          <a:schemeClr val="bg1"/>
                        </a:solidFill>
                      </a:endParaRPr>
                    </a:p>
                  </a:txBody>
                  <a:tcPr marL="64514" marR="64514" marT="32257" marB="32257" anchor="b"/>
                </a:tc>
                <a:tc>
                  <a:txBody>
                    <a:bodyPr/>
                    <a:lstStyle/>
                    <a:p>
                      <a:pPr algn="l"/>
                      <a:r>
                        <a:rPr lang="en-IN" sz="800" dirty="0"/>
                        <a:t>Value</a:t>
                      </a:r>
                      <a:endParaRPr lang="en-IN" sz="800" b="1" dirty="0">
                        <a:solidFill>
                          <a:schemeClr val="bg1"/>
                        </a:solidFill>
                      </a:endParaRPr>
                    </a:p>
                  </a:txBody>
                  <a:tcPr marL="64514" marR="64514" marT="32257" marB="32257" anchor="b"/>
                </a:tc>
                <a:tc>
                  <a:txBody>
                    <a:bodyPr/>
                    <a:lstStyle/>
                    <a:p>
                      <a:pPr algn="l"/>
                      <a:r>
                        <a:rPr lang="en-IN" sz="800" dirty="0"/>
                        <a:t>% of Total Volume</a:t>
                      </a:r>
                      <a:endParaRPr lang="en-IN" sz="800" b="1" dirty="0">
                        <a:solidFill>
                          <a:schemeClr val="bg1"/>
                        </a:solidFill>
                      </a:endParaRPr>
                    </a:p>
                  </a:txBody>
                  <a:tcPr marL="64514" marR="64514" marT="32257" marB="32257" anchor="b"/>
                </a:tc>
                <a:tc>
                  <a:txBody>
                    <a:bodyPr/>
                    <a:lstStyle/>
                    <a:p>
                      <a:pPr algn="l"/>
                      <a:r>
                        <a:rPr lang="en-IN" sz="800" dirty="0"/>
                        <a:t>% of Total Value </a:t>
                      </a:r>
                      <a:endParaRPr lang="en-IN" sz="800" b="1" dirty="0">
                        <a:solidFill>
                          <a:schemeClr val="bg1"/>
                        </a:solidFill>
                      </a:endParaRPr>
                    </a:p>
                  </a:txBody>
                  <a:tcPr marL="64514" marR="64514" marT="32257" marB="32257" anchor="b"/>
                </a:tc>
                <a:extLst>
                  <a:ext uri="{0D108BD9-81ED-4DB2-BD59-A6C34878D82A}">
                    <a16:rowId xmlns:a16="http://schemas.microsoft.com/office/drawing/2014/main" val="3314003629"/>
                  </a:ext>
                </a:extLst>
              </a:tr>
              <a:tr h="196194">
                <a:tc>
                  <a:txBody>
                    <a:bodyPr/>
                    <a:lstStyle/>
                    <a:p>
                      <a:r>
                        <a:rPr lang="en-IN" sz="800" dirty="0">
                          <a:solidFill>
                            <a:schemeClr val="tx1">
                              <a:lumMod val="50000"/>
                            </a:schemeClr>
                          </a:solidFill>
                        </a:rPr>
                        <a:t>1,000 &amp; Above</a:t>
                      </a:r>
                    </a:p>
                  </a:txBody>
                  <a:tcPr marL="64514" marR="64514" marT="32257" marB="32257" anchor="ctr"/>
                </a:tc>
                <a:tc>
                  <a:txBody>
                    <a:bodyPr/>
                    <a:lstStyle/>
                    <a:p>
                      <a:pPr algn="r"/>
                      <a:r>
                        <a:rPr lang="en-IN" sz="800" dirty="0">
                          <a:solidFill>
                            <a:schemeClr val="tx1">
                              <a:lumMod val="50000"/>
                            </a:schemeClr>
                          </a:solidFill>
                        </a:rPr>
                        <a:t>18</a:t>
                      </a:r>
                    </a:p>
                  </a:txBody>
                  <a:tcPr marL="64514" marR="64514" marT="32257" marB="32257" anchor="ctr"/>
                </a:tc>
                <a:tc>
                  <a:txBody>
                    <a:bodyPr/>
                    <a:lstStyle/>
                    <a:p>
                      <a:pPr algn="r"/>
                      <a:r>
                        <a:rPr lang="en-IN" sz="800" dirty="0">
                          <a:solidFill>
                            <a:schemeClr val="tx1">
                              <a:lumMod val="50000"/>
                            </a:schemeClr>
                          </a:solidFill>
                        </a:rPr>
                        <a:t>60,000</a:t>
                      </a:r>
                    </a:p>
                  </a:txBody>
                  <a:tcPr marL="64514" marR="64514" marT="32257" marB="32257" anchor="ctr"/>
                </a:tc>
                <a:tc>
                  <a:txBody>
                    <a:bodyPr/>
                    <a:lstStyle/>
                    <a:p>
                      <a:pPr algn="r"/>
                      <a:r>
                        <a:rPr lang="en-IN" sz="800" dirty="0">
                          <a:solidFill>
                            <a:schemeClr val="tx1">
                              <a:lumMod val="50000"/>
                            </a:schemeClr>
                          </a:solidFill>
                        </a:rPr>
                        <a:t>2%</a:t>
                      </a:r>
                      <a:endParaRPr lang="en-IN" sz="800" i="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75%</a:t>
                      </a:r>
                      <a:endParaRPr lang="en-IN" sz="800" i="1" dirty="0">
                        <a:solidFill>
                          <a:schemeClr val="tx1">
                            <a:lumMod val="50000"/>
                          </a:schemeClr>
                        </a:solidFill>
                      </a:endParaRPr>
                    </a:p>
                  </a:txBody>
                  <a:tcPr marL="64514" marR="64514" marT="32257" marB="32257" anchor="ctr"/>
                </a:tc>
                <a:extLst>
                  <a:ext uri="{0D108BD9-81ED-4DB2-BD59-A6C34878D82A}">
                    <a16:rowId xmlns:a16="http://schemas.microsoft.com/office/drawing/2014/main" val="2574984361"/>
                  </a:ext>
                </a:extLst>
              </a:tr>
              <a:tr h="196194">
                <a:tc>
                  <a:txBody>
                    <a:bodyPr/>
                    <a:lstStyle/>
                    <a:p>
                      <a:r>
                        <a:rPr lang="en-IN" sz="800" dirty="0">
                          <a:solidFill>
                            <a:schemeClr val="tx1">
                              <a:lumMod val="50000"/>
                            </a:schemeClr>
                          </a:solidFill>
                        </a:rPr>
                        <a:t>500 - 999</a:t>
                      </a:r>
                    </a:p>
                  </a:txBody>
                  <a:tcPr marL="64514" marR="64514" marT="32257" marB="32257" anchor="ctr"/>
                </a:tc>
                <a:tc>
                  <a:txBody>
                    <a:bodyPr/>
                    <a:lstStyle/>
                    <a:p>
                      <a:pPr algn="r"/>
                      <a:r>
                        <a:rPr lang="en-IN" sz="800" dirty="0">
                          <a:solidFill>
                            <a:schemeClr val="tx1">
                              <a:lumMod val="50000"/>
                            </a:schemeClr>
                          </a:solidFill>
                        </a:rPr>
                        <a:t>9</a:t>
                      </a:r>
                    </a:p>
                  </a:txBody>
                  <a:tcPr marL="64514" marR="64514" marT="32257" marB="32257" anchor="ctr"/>
                </a:tc>
                <a:tc>
                  <a:txBody>
                    <a:bodyPr/>
                    <a:lstStyle/>
                    <a:p>
                      <a:pPr algn="r"/>
                      <a:r>
                        <a:rPr lang="en-IN" sz="800" dirty="0">
                          <a:solidFill>
                            <a:schemeClr val="tx1">
                              <a:lumMod val="50000"/>
                            </a:schemeClr>
                          </a:solidFill>
                        </a:rPr>
                        <a:t>6,000</a:t>
                      </a:r>
                    </a:p>
                  </a:txBody>
                  <a:tcPr marL="64514" marR="64514" marT="32257" marB="32257" anchor="ctr"/>
                </a:tc>
                <a:tc>
                  <a:txBody>
                    <a:bodyPr/>
                    <a:lstStyle/>
                    <a:p>
                      <a:pPr algn="r"/>
                      <a:r>
                        <a:rPr lang="en-IN" sz="800" dirty="0">
                          <a:solidFill>
                            <a:schemeClr val="tx1">
                              <a:lumMod val="50000"/>
                            </a:schemeClr>
                          </a:solidFill>
                        </a:rPr>
                        <a:t>1%</a:t>
                      </a:r>
                      <a:endParaRPr lang="en-IN" sz="800" i="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7%%</a:t>
                      </a:r>
                      <a:endParaRPr lang="en-IN" sz="800" i="1" dirty="0">
                        <a:solidFill>
                          <a:schemeClr val="tx1">
                            <a:lumMod val="50000"/>
                          </a:schemeClr>
                        </a:solidFill>
                      </a:endParaRPr>
                    </a:p>
                  </a:txBody>
                  <a:tcPr marL="64514" marR="64514" marT="32257" marB="32257" anchor="ctr"/>
                </a:tc>
                <a:extLst>
                  <a:ext uri="{0D108BD9-81ED-4DB2-BD59-A6C34878D82A}">
                    <a16:rowId xmlns:a16="http://schemas.microsoft.com/office/drawing/2014/main" val="3207689720"/>
                  </a:ext>
                </a:extLst>
              </a:tr>
              <a:tr h="196194">
                <a:tc>
                  <a:txBody>
                    <a:bodyPr/>
                    <a:lstStyle/>
                    <a:p>
                      <a:r>
                        <a:rPr lang="en-IN" sz="800" dirty="0">
                          <a:solidFill>
                            <a:schemeClr val="tx1">
                              <a:lumMod val="50000"/>
                            </a:schemeClr>
                          </a:solidFill>
                        </a:rPr>
                        <a:t>100 - 499</a:t>
                      </a:r>
                    </a:p>
                  </a:txBody>
                  <a:tcPr marL="64514" marR="64514" marT="32257" marB="32257" anchor="ctr"/>
                </a:tc>
                <a:tc>
                  <a:txBody>
                    <a:bodyPr/>
                    <a:lstStyle/>
                    <a:p>
                      <a:pPr algn="r"/>
                      <a:r>
                        <a:rPr lang="en-IN" sz="800" dirty="0">
                          <a:solidFill>
                            <a:schemeClr val="tx1">
                              <a:lumMod val="50000"/>
                            </a:schemeClr>
                          </a:solidFill>
                        </a:rPr>
                        <a:t>34</a:t>
                      </a:r>
                    </a:p>
                  </a:txBody>
                  <a:tcPr marL="64514" marR="64514" marT="32257" marB="32257" anchor="ctr"/>
                </a:tc>
                <a:tc>
                  <a:txBody>
                    <a:bodyPr/>
                    <a:lstStyle/>
                    <a:p>
                      <a:pPr algn="r"/>
                      <a:r>
                        <a:rPr lang="en-IN" sz="800" dirty="0">
                          <a:solidFill>
                            <a:schemeClr val="tx1">
                              <a:lumMod val="50000"/>
                            </a:schemeClr>
                          </a:solidFill>
                        </a:rPr>
                        <a:t>7,700</a:t>
                      </a:r>
                    </a:p>
                  </a:txBody>
                  <a:tcPr marL="64514" marR="64514" marT="32257" marB="32257" anchor="ctr"/>
                </a:tc>
                <a:tc>
                  <a:txBody>
                    <a:bodyPr/>
                    <a:lstStyle/>
                    <a:p>
                      <a:pPr algn="r"/>
                      <a:r>
                        <a:rPr lang="en-IN" sz="800" dirty="0">
                          <a:solidFill>
                            <a:schemeClr val="tx1">
                              <a:lumMod val="50000"/>
                            </a:schemeClr>
                          </a:solidFill>
                        </a:rPr>
                        <a:t>5%</a:t>
                      </a:r>
                      <a:endParaRPr lang="en-IN" sz="800" i="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10%</a:t>
                      </a:r>
                      <a:endParaRPr lang="en-IN" sz="800" i="1" dirty="0">
                        <a:solidFill>
                          <a:schemeClr val="tx1">
                            <a:lumMod val="50000"/>
                          </a:schemeClr>
                        </a:solidFill>
                      </a:endParaRPr>
                    </a:p>
                  </a:txBody>
                  <a:tcPr marL="64514" marR="64514" marT="32257" marB="32257" anchor="ctr"/>
                </a:tc>
                <a:extLst>
                  <a:ext uri="{0D108BD9-81ED-4DB2-BD59-A6C34878D82A}">
                    <a16:rowId xmlns:a16="http://schemas.microsoft.com/office/drawing/2014/main" val="3400318822"/>
                  </a:ext>
                </a:extLst>
              </a:tr>
              <a:tr h="196194">
                <a:tc>
                  <a:txBody>
                    <a:bodyPr/>
                    <a:lstStyle/>
                    <a:p>
                      <a:r>
                        <a:rPr lang="en-IN" sz="800" dirty="0">
                          <a:solidFill>
                            <a:schemeClr val="tx1">
                              <a:lumMod val="50000"/>
                            </a:schemeClr>
                          </a:solidFill>
                        </a:rPr>
                        <a:t>Below 100 </a:t>
                      </a:r>
                      <a:endParaRPr lang="en-IN" sz="800" b="0"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865</a:t>
                      </a:r>
                      <a:endParaRPr lang="en-IN" sz="800" b="0"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6,300</a:t>
                      </a:r>
                      <a:endParaRPr lang="en-IN" sz="800" b="0"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92%</a:t>
                      </a:r>
                      <a:endParaRPr lang="en-IN" sz="800" b="0" i="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8%</a:t>
                      </a:r>
                      <a:endParaRPr lang="en-IN" sz="800" b="0" i="1" dirty="0">
                        <a:solidFill>
                          <a:schemeClr val="tx1">
                            <a:lumMod val="50000"/>
                          </a:schemeClr>
                        </a:solidFill>
                      </a:endParaRPr>
                    </a:p>
                  </a:txBody>
                  <a:tcPr marL="64514" marR="64514" marT="32257" marB="32257" anchor="ctr"/>
                </a:tc>
                <a:extLst>
                  <a:ext uri="{0D108BD9-81ED-4DB2-BD59-A6C34878D82A}">
                    <a16:rowId xmlns:a16="http://schemas.microsoft.com/office/drawing/2014/main" val="2408953964"/>
                  </a:ext>
                </a:extLst>
              </a:tr>
              <a:tr h="196194">
                <a:tc>
                  <a:txBody>
                    <a:bodyPr/>
                    <a:lstStyle/>
                    <a:p>
                      <a:r>
                        <a:rPr lang="en-IN" sz="800" dirty="0">
                          <a:solidFill>
                            <a:schemeClr val="tx1">
                              <a:lumMod val="50000"/>
                            </a:schemeClr>
                          </a:solidFill>
                        </a:rPr>
                        <a:t>Total</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926</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80,000</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100%</a:t>
                      </a:r>
                      <a:endParaRPr lang="en-IN" sz="800" b="1" i="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100%</a:t>
                      </a:r>
                      <a:endParaRPr lang="en-IN" sz="800" b="1" i="1" dirty="0">
                        <a:solidFill>
                          <a:schemeClr val="tx1">
                            <a:lumMod val="50000"/>
                          </a:schemeClr>
                        </a:solidFill>
                      </a:endParaRPr>
                    </a:p>
                  </a:txBody>
                  <a:tcPr marL="64514" marR="64514" marT="32257" marB="32257" anchor="ctr"/>
                </a:tc>
                <a:extLst>
                  <a:ext uri="{0D108BD9-81ED-4DB2-BD59-A6C34878D82A}">
                    <a16:rowId xmlns:a16="http://schemas.microsoft.com/office/drawing/2014/main" val="1984414238"/>
                  </a:ext>
                </a:extLst>
              </a:tr>
            </a:tbl>
          </a:graphicData>
        </a:graphic>
      </p:graphicFrame>
      <p:sp>
        <p:nvSpPr>
          <p:cNvPr id="21" name="TextBox 20">
            <a:extLst>
              <a:ext uri="{FF2B5EF4-FFF2-40B4-BE49-F238E27FC236}">
                <a16:creationId xmlns:a16="http://schemas.microsoft.com/office/drawing/2014/main" id="{9E8501A5-9897-4505-9985-6A87559BF3B9}"/>
              </a:ext>
            </a:extLst>
          </p:cNvPr>
          <p:cNvSpPr txBox="1"/>
          <p:nvPr/>
        </p:nvSpPr>
        <p:spPr>
          <a:xfrm>
            <a:off x="453462" y="8609476"/>
            <a:ext cx="894797" cy="211725"/>
          </a:xfrm>
          <a:prstGeom prst="rect">
            <a:avLst/>
          </a:prstGeom>
          <a:noFill/>
        </p:spPr>
        <p:txBody>
          <a:bodyPr wrap="none" rtlCol="0">
            <a:spAutoFit/>
          </a:bodyPr>
          <a:lstStyle/>
          <a:p>
            <a:r>
              <a:rPr lang="en-IN" sz="776" dirty="0">
                <a:solidFill>
                  <a:schemeClr val="bg1">
                    <a:lumMod val="65000"/>
                  </a:schemeClr>
                </a:solidFill>
              </a:rPr>
              <a:t>Source: VCC Edge</a:t>
            </a:r>
          </a:p>
        </p:txBody>
      </p:sp>
      <p:sp>
        <p:nvSpPr>
          <p:cNvPr id="11" name="TextBox 10">
            <a:extLst>
              <a:ext uri="{FF2B5EF4-FFF2-40B4-BE49-F238E27FC236}">
                <a16:creationId xmlns:a16="http://schemas.microsoft.com/office/drawing/2014/main" id="{78629D81-8525-483C-B91D-4169FC31FDCE}"/>
              </a:ext>
            </a:extLst>
          </p:cNvPr>
          <p:cNvSpPr txBox="1"/>
          <p:nvPr/>
        </p:nvSpPr>
        <p:spPr>
          <a:xfrm>
            <a:off x="248919" y="9586587"/>
            <a:ext cx="234360" cy="211725"/>
          </a:xfrm>
          <a:prstGeom prst="rect">
            <a:avLst/>
          </a:prstGeom>
          <a:noFill/>
        </p:spPr>
        <p:txBody>
          <a:bodyPr wrap="none" rtlCol="0">
            <a:spAutoFit/>
          </a:bodyPr>
          <a:lstStyle/>
          <a:p>
            <a:r>
              <a:rPr lang="en-US" sz="776" smtClean="0"/>
              <a:t>1</a:t>
            </a:r>
            <a:endParaRPr lang="en-IN" sz="776" dirty="0"/>
          </a:p>
        </p:txBody>
      </p:sp>
    </p:spTree>
    <p:extLst>
      <p:ext uri="{BB962C8B-B14F-4D97-AF65-F5344CB8AC3E}">
        <p14:creationId xmlns:p14="http://schemas.microsoft.com/office/powerpoint/2010/main" val="3667029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991664"/>
            <a:ext cx="6096000" cy="89646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p:cNvSpPr txBox="1"/>
          <p:nvPr/>
        </p:nvSpPr>
        <p:spPr>
          <a:xfrm>
            <a:off x="228599" y="1043449"/>
            <a:ext cx="5105401" cy="854989"/>
          </a:xfrm>
          <a:prstGeom prst="rect">
            <a:avLst/>
          </a:prstGeom>
          <a:noFill/>
        </p:spPr>
        <p:txBody>
          <a:bodyPr wrap="square" lIns="108850" tIns="54425" rIns="108850" bIns="54425" rtlCol="1">
            <a:spAutoFit/>
          </a:bodyPr>
          <a:lstStyle/>
          <a:p>
            <a:pPr>
              <a:lnSpc>
                <a:spcPts val="2900"/>
              </a:lnSpc>
            </a:pPr>
            <a:r>
              <a:rPr lang="en-US" sz="2900" smtClean="0">
                <a:solidFill>
                  <a:schemeClr val="bg1"/>
                </a:solidFill>
                <a:latin typeface="Trebuchet MS" pitchFamily="34" charset="0"/>
              </a:rPr>
              <a:t>BIG TICKET TRANSACTIONS </a:t>
            </a:r>
            <a:br>
              <a:rPr lang="en-US" sz="2900" smtClean="0">
                <a:solidFill>
                  <a:schemeClr val="bg1"/>
                </a:solidFill>
                <a:latin typeface="Trebuchet MS" pitchFamily="34" charset="0"/>
              </a:rPr>
            </a:br>
            <a:r>
              <a:rPr lang="en-US" sz="2900" smtClean="0">
                <a:solidFill>
                  <a:schemeClr val="bg1"/>
                </a:solidFill>
                <a:latin typeface="Trebuchet MS" pitchFamily="34" charset="0"/>
              </a:rPr>
              <a:t>IN INDIA 2018</a:t>
            </a:r>
            <a:endParaRPr lang="en-IN" sz="2900">
              <a:solidFill>
                <a:schemeClr val="bg1"/>
              </a:solidFill>
              <a:latin typeface="Trebuchet MS" pitchFamily="34" charset="0"/>
            </a:endParaRPr>
          </a:p>
        </p:txBody>
      </p:sp>
      <p:sp>
        <p:nvSpPr>
          <p:cNvPr id="15" name="TextBox 14"/>
          <p:cNvSpPr txBox="1"/>
          <p:nvPr/>
        </p:nvSpPr>
        <p:spPr>
          <a:xfrm flipH="1">
            <a:off x="5450800" y="1278651"/>
            <a:ext cx="302300" cy="609473"/>
          </a:xfrm>
          <a:prstGeom prst="rect">
            <a:avLst/>
          </a:prstGeom>
          <a:noFill/>
        </p:spPr>
        <p:txBody>
          <a:bodyPr wrap="square" lIns="108850" tIns="54425" rIns="108850" bIns="54425" rtlCol="1">
            <a:spAutoFit/>
          </a:bodyPr>
          <a:lstStyle/>
          <a:p>
            <a:pPr algn="ctr">
              <a:lnSpc>
                <a:spcPts val="2500"/>
              </a:lnSpc>
            </a:pPr>
            <a:r>
              <a:rPr lang="en-US" sz="8800" smtClean="0">
                <a:solidFill>
                  <a:schemeClr val="bg1">
                    <a:lumMod val="65000"/>
                  </a:schemeClr>
                </a:solidFill>
                <a:latin typeface="Trebuchet MS" pitchFamily="34" charset="0"/>
              </a:rPr>
              <a:t>2</a:t>
            </a:r>
            <a:endParaRPr lang="en-IN" sz="8800" dirty="0">
              <a:solidFill>
                <a:schemeClr val="bg1">
                  <a:lumMod val="65000"/>
                </a:schemeClr>
              </a:solidFill>
              <a:latin typeface="Trebuchet MS" pitchFamily="34" charset="0"/>
            </a:endParaRPr>
          </a:p>
        </p:txBody>
      </p:sp>
      <p:sp>
        <p:nvSpPr>
          <p:cNvPr id="21" name="TextBox 20">
            <a:extLst>
              <a:ext uri="{FF2B5EF4-FFF2-40B4-BE49-F238E27FC236}">
                <a16:creationId xmlns:a16="http://schemas.microsoft.com/office/drawing/2014/main" id="{9E8501A5-9897-4505-9985-6A87559BF3B9}"/>
              </a:ext>
            </a:extLst>
          </p:cNvPr>
          <p:cNvSpPr txBox="1"/>
          <p:nvPr/>
        </p:nvSpPr>
        <p:spPr>
          <a:xfrm>
            <a:off x="563480" y="9274267"/>
            <a:ext cx="894797" cy="211725"/>
          </a:xfrm>
          <a:prstGeom prst="rect">
            <a:avLst/>
          </a:prstGeom>
          <a:noFill/>
        </p:spPr>
        <p:txBody>
          <a:bodyPr wrap="none" rtlCol="0">
            <a:spAutoFit/>
          </a:bodyPr>
          <a:lstStyle/>
          <a:p>
            <a:r>
              <a:rPr lang="en-IN" sz="776" dirty="0">
                <a:solidFill>
                  <a:schemeClr val="bg1">
                    <a:lumMod val="65000"/>
                  </a:schemeClr>
                </a:solidFill>
              </a:rPr>
              <a:t>Source: VCC Edge</a:t>
            </a:r>
          </a:p>
        </p:txBody>
      </p:sp>
      <p:sp>
        <p:nvSpPr>
          <p:cNvPr id="73" name="Rectangle 72">
            <a:extLst>
              <a:ext uri="{FF2B5EF4-FFF2-40B4-BE49-F238E27FC236}">
                <a16:creationId xmlns:a16="http://schemas.microsoft.com/office/drawing/2014/main" id="{B7C259F0-88BC-4F56-AC06-64401CE8B268}"/>
              </a:ext>
            </a:extLst>
          </p:cNvPr>
          <p:cNvSpPr/>
          <p:nvPr/>
        </p:nvSpPr>
        <p:spPr>
          <a:xfrm>
            <a:off x="0" y="2356016"/>
            <a:ext cx="2163178" cy="3701295"/>
          </a:xfrm>
          <a:prstGeom prst="rect">
            <a:avLst/>
          </a:prstGeom>
          <a:solidFill>
            <a:schemeClr val="bg1">
              <a:lumMod val="95000"/>
            </a:schemeClr>
          </a:solidFill>
          <a:ln>
            <a:noFill/>
          </a:ln>
        </p:spPr>
        <p:txBody>
          <a:bodyPr wrap="square" lIns="216000" rIns="324000" anchor="ctr">
            <a:noAutofit/>
          </a:bodyPr>
          <a:lstStyle/>
          <a:p>
            <a:pPr marL="185738">
              <a:lnSpc>
                <a:spcPts val="2000"/>
              </a:lnSpc>
              <a:spcBef>
                <a:spcPts val="1500"/>
              </a:spcBef>
              <a:buClr>
                <a:srgbClr val="17635F"/>
              </a:buClr>
            </a:pPr>
            <a:r>
              <a:rPr lang="en-IN" sz="1600" smtClean="0">
                <a:solidFill>
                  <a:schemeClr val="tx1">
                    <a:lumMod val="50000"/>
                  </a:schemeClr>
                </a:solidFill>
                <a:latin typeface="Trebuchet MS" pitchFamily="34" charset="0"/>
              </a:rPr>
              <a:t>In 2018, </a:t>
            </a:r>
            <a:br>
              <a:rPr lang="en-IN" sz="1600" smtClean="0">
                <a:solidFill>
                  <a:schemeClr val="tx1">
                    <a:lumMod val="50000"/>
                  </a:schemeClr>
                </a:solidFill>
                <a:latin typeface="Trebuchet MS" pitchFamily="34" charset="0"/>
              </a:rPr>
            </a:br>
            <a:r>
              <a:rPr lang="en-IN" sz="1600" smtClean="0">
                <a:solidFill>
                  <a:schemeClr val="tx1">
                    <a:lumMod val="50000"/>
                  </a:schemeClr>
                </a:solidFill>
                <a:latin typeface="Trebuchet MS" pitchFamily="34" charset="0"/>
              </a:rPr>
              <a:t>Out of the Top 8 deals, 5 deals were cross border M&amp;A transactions</a:t>
            </a:r>
            <a:endParaRPr lang="en-IN" sz="1600" dirty="0">
              <a:solidFill>
                <a:schemeClr val="tx1">
                  <a:lumMod val="50000"/>
                </a:schemeClr>
              </a:solidFill>
              <a:latin typeface="Trebuchet MS" pitchFamily="34" charset="0"/>
            </a:endParaRPr>
          </a:p>
        </p:txBody>
      </p:sp>
      <p:sp>
        <p:nvSpPr>
          <p:cNvPr id="55" name="TextBox 54">
            <a:extLst>
              <a:ext uri="{FF2B5EF4-FFF2-40B4-BE49-F238E27FC236}">
                <a16:creationId xmlns:a16="http://schemas.microsoft.com/office/drawing/2014/main" id="{78629D81-8525-483C-B91D-4169FC31FDCE}"/>
              </a:ext>
            </a:extLst>
          </p:cNvPr>
          <p:cNvSpPr txBox="1"/>
          <p:nvPr/>
        </p:nvSpPr>
        <p:spPr>
          <a:xfrm>
            <a:off x="248919" y="9586587"/>
            <a:ext cx="234360" cy="211725"/>
          </a:xfrm>
          <a:prstGeom prst="rect">
            <a:avLst/>
          </a:prstGeom>
          <a:noFill/>
        </p:spPr>
        <p:txBody>
          <a:bodyPr wrap="none" rtlCol="0">
            <a:spAutoFit/>
          </a:bodyPr>
          <a:lstStyle/>
          <a:p>
            <a:r>
              <a:rPr lang="en-US" sz="776" smtClean="0"/>
              <a:t>2</a:t>
            </a:r>
            <a:endParaRPr lang="en-IN" sz="776" dirty="0"/>
          </a:p>
        </p:txBody>
      </p:sp>
      <p:grpSp>
        <p:nvGrpSpPr>
          <p:cNvPr id="140" name="Group 139">
            <a:extLst>
              <a:ext uri="{FF2B5EF4-FFF2-40B4-BE49-F238E27FC236}">
                <a16:creationId xmlns:a16="http://schemas.microsoft.com/office/drawing/2014/main" id="{490F529E-5890-4717-A5CD-E587C3003ACF}"/>
              </a:ext>
            </a:extLst>
          </p:cNvPr>
          <p:cNvGrpSpPr/>
          <p:nvPr/>
        </p:nvGrpSpPr>
        <p:grpSpPr>
          <a:xfrm>
            <a:off x="2514600" y="2286000"/>
            <a:ext cx="4037497" cy="4014775"/>
            <a:chOff x="4002089" y="1611313"/>
            <a:chExt cx="4225924" cy="4005262"/>
          </a:xfrm>
        </p:grpSpPr>
        <p:sp>
          <p:nvSpPr>
            <p:cNvPr id="141" name="Freeform 6">
              <a:extLst>
                <a:ext uri="{FF2B5EF4-FFF2-40B4-BE49-F238E27FC236}">
                  <a16:creationId xmlns:a16="http://schemas.microsoft.com/office/drawing/2014/main" id="{9C92C547-AAA8-479B-A285-4333B6DA0845}"/>
                </a:ext>
              </a:extLst>
            </p:cNvPr>
            <p:cNvSpPr>
              <a:spLocks/>
            </p:cNvSpPr>
            <p:nvPr/>
          </p:nvSpPr>
          <p:spPr bwMode="auto">
            <a:xfrm>
              <a:off x="5180013" y="3552826"/>
              <a:ext cx="1395414" cy="1820863"/>
            </a:xfrm>
            <a:custGeom>
              <a:avLst/>
              <a:gdLst>
                <a:gd name="T0" fmla="*/ 1305 w 2637"/>
                <a:gd name="T1" fmla="*/ 0 h 3442"/>
                <a:gd name="T2" fmla="*/ 0 w 2637"/>
                <a:gd name="T3" fmla="*/ 3186 h 3442"/>
                <a:gd name="T4" fmla="*/ 82 w 2637"/>
                <a:gd name="T5" fmla="*/ 3219 h 3442"/>
                <a:gd name="T6" fmla="*/ 249 w 2637"/>
                <a:gd name="T7" fmla="*/ 3276 h 3442"/>
                <a:gd name="T8" fmla="*/ 416 w 2637"/>
                <a:gd name="T9" fmla="*/ 3325 h 3442"/>
                <a:gd name="T10" fmla="*/ 584 w 2637"/>
                <a:gd name="T11" fmla="*/ 3365 h 3442"/>
                <a:gd name="T12" fmla="*/ 753 w 2637"/>
                <a:gd name="T13" fmla="*/ 3397 h 3442"/>
                <a:gd name="T14" fmla="*/ 921 w 2637"/>
                <a:gd name="T15" fmla="*/ 3420 h 3442"/>
                <a:gd name="T16" fmla="*/ 1089 w 2637"/>
                <a:gd name="T17" fmla="*/ 3434 h 3442"/>
                <a:gd name="T18" fmla="*/ 1258 w 2637"/>
                <a:gd name="T19" fmla="*/ 3442 h 3442"/>
                <a:gd name="T20" fmla="*/ 1426 w 2637"/>
                <a:gd name="T21" fmla="*/ 3440 h 3442"/>
                <a:gd name="T22" fmla="*/ 1593 w 2637"/>
                <a:gd name="T23" fmla="*/ 3430 h 3442"/>
                <a:gd name="T24" fmla="*/ 1759 w 2637"/>
                <a:gd name="T25" fmla="*/ 3413 h 3442"/>
                <a:gd name="T26" fmla="*/ 1923 w 2637"/>
                <a:gd name="T27" fmla="*/ 3387 h 3442"/>
                <a:gd name="T28" fmla="*/ 2086 w 2637"/>
                <a:gd name="T29" fmla="*/ 3354 h 3442"/>
                <a:gd name="T30" fmla="*/ 2245 w 2637"/>
                <a:gd name="T31" fmla="*/ 3314 h 3442"/>
                <a:gd name="T32" fmla="*/ 2404 w 2637"/>
                <a:gd name="T33" fmla="*/ 3265 h 3442"/>
                <a:gd name="T34" fmla="*/ 2559 w 2637"/>
                <a:gd name="T35" fmla="*/ 3210 h 3442"/>
                <a:gd name="T36" fmla="*/ 2637 w 2637"/>
                <a:gd name="T37" fmla="*/ 3178 h 3442"/>
                <a:gd name="T38" fmla="*/ 1305 w 2637"/>
                <a:gd name="T39" fmla="*/ 0 h 3442"/>
                <a:gd name="T40" fmla="*/ 1305 w 2637"/>
                <a:gd name="T41" fmla="*/ 0 h 3442"/>
                <a:gd name="T42" fmla="*/ 1305 w 2637"/>
                <a:gd name="T43" fmla="*/ 0 h 3442"/>
                <a:gd name="T44" fmla="*/ 1305 w 2637"/>
                <a:gd name="T45" fmla="*/ 0 h 3442"/>
                <a:gd name="T46" fmla="*/ 1305 w 2637"/>
                <a:gd name="T47" fmla="*/ 0 h 3442"/>
                <a:gd name="T48" fmla="*/ 1305 w 2637"/>
                <a:gd name="T49" fmla="*/ 0 h 3442"/>
                <a:gd name="T50" fmla="*/ 1305 w 2637"/>
                <a:gd name="T51" fmla="*/ 0 h 3442"/>
                <a:gd name="T52" fmla="*/ 1305 w 2637"/>
                <a:gd name="T53" fmla="*/ 0 h 3442"/>
                <a:gd name="T54" fmla="*/ 1305 w 2637"/>
                <a:gd name="T55" fmla="*/ 0 h 3442"/>
                <a:gd name="T56" fmla="*/ 1305 w 2637"/>
                <a:gd name="T57" fmla="*/ 0 h 3442"/>
                <a:gd name="T58" fmla="*/ 1305 w 2637"/>
                <a:gd name="T59" fmla="*/ 0 h 3442"/>
                <a:gd name="T60" fmla="*/ 1305 w 2637"/>
                <a:gd name="T61" fmla="*/ 0 h 3442"/>
                <a:gd name="T62" fmla="*/ 1305 w 2637"/>
                <a:gd name="T63" fmla="*/ 0 h 3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3442">
                  <a:moveTo>
                    <a:pt x="1305" y="0"/>
                  </a:moveTo>
                  <a:lnTo>
                    <a:pt x="0" y="3186"/>
                  </a:lnTo>
                  <a:lnTo>
                    <a:pt x="82" y="3219"/>
                  </a:lnTo>
                  <a:lnTo>
                    <a:pt x="249" y="3276"/>
                  </a:lnTo>
                  <a:lnTo>
                    <a:pt x="416" y="3325"/>
                  </a:lnTo>
                  <a:lnTo>
                    <a:pt x="584" y="3365"/>
                  </a:lnTo>
                  <a:lnTo>
                    <a:pt x="753" y="3397"/>
                  </a:lnTo>
                  <a:lnTo>
                    <a:pt x="921" y="3420"/>
                  </a:lnTo>
                  <a:lnTo>
                    <a:pt x="1089" y="3434"/>
                  </a:lnTo>
                  <a:lnTo>
                    <a:pt x="1258" y="3442"/>
                  </a:lnTo>
                  <a:lnTo>
                    <a:pt x="1426" y="3440"/>
                  </a:lnTo>
                  <a:lnTo>
                    <a:pt x="1593" y="3430"/>
                  </a:lnTo>
                  <a:lnTo>
                    <a:pt x="1759" y="3413"/>
                  </a:lnTo>
                  <a:lnTo>
                    <a:pt x="1923" y="3387"/>
                  </a:lnTo>
                  <a:lnTo>
                    <a:pt x="2086" y="3354"/>
                  </a:lnTo>
                  <a:lnTo>
                    <a:pt x="2245" y="3314"/>
                  </a:lnTo>
                  <a:lnTo>
                    <a:pt x="2404" y="3265"/>
                  </a:lnTo>
                  <a:lnTo>
                    <a:pt x="2559" y="3210"/>
                  </a:lnTo>
                  <a:lnTo>
                    <a:pt x="2637" y="3178"/>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close/>
                </a:path>
              </a:pathLst>
            </a:custGeom>
            <a:solidFill>
              <a:srgbClr val="DF86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2" name="Freeform 75">
              <a:extLst>
                <a:ext uri="{FF2B5EF4-FFF2-40B4-BE49-F238E27FC236}">
                  <a16:creationId xmlns:a16="http://schemas.microsoft.com/office/drawing/2014/main" id="{635FD184-F344-40D4-90DB-D10F4C57AD07}"/>
                </a:ext>
              </a:extLst>
            </p:cNvPr>
            <p:cNvSpPr>
              <a:spLocks/>
            </p:cNvSpPr>
            <p:nvPr/>
          </p:nvSpPr>
          <p:spPr bwMode="auto">
            <a:xfrm>
              <a:off x="4268788" y="3778250"/>
              <a:ext cx="1593849" cy="1597025"/>
            </a:xfrm>
            <a:custGeom>
              <a:avLst/>
              <a:gdLst>
                <a:gd name="T0" fmla="*/ 3010 w 3010"/>
                <a:gd name="T1" fmla="*/ 0 h 3020"/>
                <a:gd name="T2" fmla="*/ 0 w 3010"/>
                <a:gd name="T3" fmla="*/ 1259 h 3020"/>
                <a:gd name="T4" fmla="*/ 33 w 3010"/>
                <a:gd name="T5" fmla="*/ 1337 h 3020"/>
                <a:gd name="T6" fmla="*/ 105 w 3010"/>
                <a:gd name="T7" fmla="*/ 1486 h 3020"/>
                <a:gd name="T8" fmla="*/ 186 w 3010"/>
                <a:gd name="T9" fmla="*/ 1632 h 3020"/>
                <a:gd name="T10" fmla="*/ 271 w 3010"/>
                <a:gd name="T11" fmla="*/ 1771 h 3020"/>
                <a:gd name="T12" fmla="*/ 363 w 3010"/>
                <a:gd name="T13" fmla="*/ 1905 h 3020"/>
                <a:gd name="T14" fmla="*/ 461 w 3010"/>
                <a:gd name="T15" fmla="*/ 2033 h 3020"/>
                <a:gd name="T16" fmla="*/ 563 w 3010"/>
                <a:gd name="T17" fmla="*/ 2157 h 3020"/>
                <a:gd name="T18" fmla="*/ 672 w 3010"/>
                <a:gd name="T19" fmla="*/ 2273 h 3020"/>
                <a:gd name="T20" fmla="*/ 785 w 3010"/>
                <a:gd name="T21" fmla="*/ 2384 h 3020"/>
                <a:gd name="T22" fmla="*/ 904 w 3010"/>
                <a:gd name="T23" fmla="*/ 2489 h 3020"/>
                <a:gd name="T24" fmla="*/ 1026 w 3010"/>
                <a:gd name="T25" fmla="*/ 2588 h 3020"/>
                <a:gd name="T26" fmla="*/ 1153 w 3010"/>
                <a:gd name="T27" fmla="*/ 2682 h 3020"/>
                <a:gd name="T28" fmla="*/ 1284 w 3010"/>
                <a:gd name="T29" fmla="*/ 2768 h 3020"/>
                <a:gd name="T30" fmla="*/ 1419 w 3010"/>
                <a:gd name="T31" fmla="*/ 2849 h 3020"/>
                <a:gd name="T32" fmla="*/ 1558 w 3010"/>
                <a:gd name="T33" fmla="*/ 2922 h 3020"/>
                <a:gd name="T34" fmla="*/ 1699 w 3010"/>
                <a:gd name="T35" fmla="*/ 2990 h 3020"/>
                <a:gd name="T36" fmla="*/ 1771 w 3010"/>
                <a:gd name="T37" fmla="*/ 3020 h 3020"/>
                <a:gd name="T38" fmla="*/ 3010 w 3010"/>
                <a:gd name="T39" fmla="*/ 0 h 3020"/>
                <a:gd name="T40" fmla="*/ 3010 w 3010"/>
                <a:gd name="T41" fmla="*/ 0 h 3020"/>
                <a:gd name="T42" fmla="*/ 3010 w 3010"/>
                <a:gd name="T43" fmla="*/ 0 h 3020"/>
                <a:gd name="T44" fmla="*/ 3010 w 3010"/>
                <a:gd name="T45" fmla="*/ 0 h 3020"/>
                <a:gd name="T46" fmla="*/ 3010 w 3010"/>
                <a:gd name="T47" fmla="*/ 0 h 3020"/>
                <a:gd name="T48" fmla="*/ 3010 w 3010"/>
                <a:gd name="T49" fmla="*/ 0 h 3020"/>
                <a:gd name="T50" fmla="*/ 3010 w 3010"/>
                <a:gd name="T51" fmla="*/ 0 h 3020"/>
                <a:gd name="T52" fmla="*/ 3010 w 3010"/>
                <a:gd name="T53" fmla="*/ 0 h 3020"/>
                <a:gd name="T54" fmla="*/ 3010 w 3010"/>
                <a:gd name="T55" fmla="*/ 0 h 3020"/>
                <a:gd name="T56" fmla="*/ 3010 w 3010"/>
                <a:gd name="T57" fmla="*/ 0 h 3020"/>
                <a:gd name="T58" fmla="*/ 3010 w 3010"/>
                <a:gd name="T59" fmla="*/ 0 h 3020"/>
                <a:gd name="T60" fmla="*/ 3010 w 3010"/>
                <a:gd name="T61" fmla="*/ 0 h 3020"/>
                <a:gd name="T62" fmla="*/ 3010 w 3010"/>
                <a:gd name="T63" fmla="*/ 0 h 3020"/>
                <a:gd name="T64" fmla="*/ 3010 w 3010"/>
                <a:gd name="T65" fmla="*/ 0 h 3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10" h="3020">
                  <a:moveTo>
                    <a:pt x="3010" y="0"/>
                  </a:moveTo>
                  <a:lnTo>
                    <a:pt x="0" y="1259"/>
                  </a:lnTo>
                  <a:lnTo>
                    <a:pt x="33" y="1337"/>
                  </a:lnTo>
                  <a:lnTo>
                    <a:pt x="105" y="1486"/>
                  </a:lnTo>
                  <a:lnTo>
                    <a:pt x="186" y="1632"/>
                  </a:lnTo>
                  <a:lnTo>
                    <a:pt x="271" y="1771"/>
                  </a:lnTo>
                  <a:lnTo>
                    <a:pt x="363" y="1905"/>
                  </a:lnTo>
                  <a:lnTo>
                    <a:pt x="461" y="2033"/>
                  </a:lnTo>
                  <a:lnTo>
                    <a:pt x="563" y="2157"/>
                  </a:lnTo>
                  <a:lnTo>
                    <a:pt x="672" y="2273"/>
                  </a:lnTo>
                  <a:lnTo>
                    <a:pt x="785" y="2384"/>
                  </a:lnTo>
                  <a:lnTo>
                    <a:pt x="904" y="2489"/>
                  </a:lnTo>
                  <a:lnTo>
                    <a:pt x="1026" y="2588"/>
                  </a:lnTo>
                  <a:lnTo>
                    <a:pt x="1153" y="2682"/>
                  </a:lnTo>
                  <a:lnTo>
                    <a:pt x="1284" y="2768"/>
                  </a:lnTo>
                  <a:lnTo>
                    <a:pt x="1419" y="2849"/>
                  </a:lnTo>
                  <a:lnTo>
                    <a:pt x="1558" y="2922"/>
                  </a:lnTo>
                  <a:lnTo>
                    <a:pt x="1699" y="2990"/>
                  </a:lnTo>
                  <a:lnTo>
                    <a:pt x="1771" y="302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close/>
                </a:path>
              </a:pathLst>
            </a:custGeom>
            <a:solidFill>
              <a:srgbClr val="9800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3" name="Freeform 145">
              <a:extLst>
                <a:ext uri="{FF2B5EF4-FFF2-40B4-BE49-F238E27FC236}">
                  <a16:creationId xmlns:a16="http://schemas.microsoft.com/office/drawing/2014/main" id="{12169945-0DEF-4534-98BB-F0BEFBEF70FE}"/>
                </a:ext>
              </a:extLst>
            </p:cNvPr>
            <p:cNvSpPr>
              <a:spLocks/>
            </p:cNvSpPr>
            <p:nvPr/>
          </p:nvSpPr>
          <p:spPr bwMode="auto">
            <a:xfrm>
              <a:off x="4006851" y="3076575"/>
              <a:ext cx="1855788" cy="1420813"/>
            </a:xfrm>
            <a:custGeom>
              <a:avLst/>
              <a:gdLst>
                <a:gd name="T0" fmla="*/ 3509 w 3509"/>
                <a:gd name="T1" fmla="*/ 1329 h 2686"/>
                <a:gd name="T2" fmla="*/ 261 w 3509"/>
                <a:gd name="T3" fmla="*/ 0 h 2686"/>
                <a:gd name="T4" fmla="*/ 226 w 3509"/>
                <a:gd name="T5" fmla="*/ 83 h 2686"/>
                <a:gd name="T6" fmla="*/ 169 w 3509"/>
                <a:gd name="T7" fmla="*/ 253 h 2686"/>
                <a:gd name="T8" fmla="*/ 118 w 3509"/>
                <a:gd name="T9" fmla="*/ 423 h 2686"/>
                <a:gd name="T10" fmla="*/ 77 w 3509"/>
                <a:gd name="T11" fmla="*/ 594 h 2686"/>
                <a:gd name="T12" fmla="*/ 45 w 3509"/>
                <a:gd name="T13" fmla="*/ 767 h 2686"/>
                <a:gd name="T14" fmla="*/ 22 w 3509"/>
                <a:gd name="T15" fmla="*/ 938 h 2686"/>
                <a:gd name="T16" fmla="*/ 6 w 3509"/>
                <a:gd name="T17" fmla="*/ 1111 h 2686"/>
                <a:gd name="T18" fmla="*/ 0 w 3509"/>
                <a:gd name="T19" fmla="*/ 1282 h 2686"/>
                <a:gd name="T20" fmla="*/ 2 w 3509"/>
                <a:gd name="T21" fmla="*/ 1453 h 2686"/>
                <a:gd name="T22" fmla="*/ 12 w 3509"/>
                <a:gd name="T23" fmla="*/ 1623 h 2686"/>
                <a:gd name="T24" fmla="*/ 29 w 3509"/>
                <a:gd name="T25" fmla="*/ 1791 h 2686"/>
                <a:gd name="T26" fmla="*/ 55 w 3509"/>
                <a:gd name="T27" fmla="*/ 1958 h 2686"/>
                <a:gd name="T28" fmla="*/ 90 w 3509"/>
                <a:gd name="T29" fmla="*/ 2123 h 2686"/>
                <a:gd name="T30" fmla="*/ 130 w 3509"/>
                <a:gd name="T31" fmla="*/ 2288 h 2686"/>
                <a:gd name="T32" fmla="*/ 179 w 3509"/>
                <a:gd name="T33" fmla="*/ 2449 h 2686"/>
                <a:gd name="T34" fmla="*/ 237 w 3509"/>
                <a:gd name="T35" fmla="*/ 2607 h 2686"/>
                <a:gd name="T36" fmla="*/ 268 w 3509"/>
                <a:gd name="T37" fmla="*/ 2686 h 2686"/>
                <a:gd name="T38" fmla="*/ 3509 w 3509"/>
                <a:gd name="T39" fmla="*/ 1331 h 2686"/>
                <a:gd name="T40" fmla="*/ 3509 w 3509"/>
                <a:gd name="T41" fmla="*/ 1331 h 2686"/>
                <a:gd name="T42" fmla="*/ 3509 w 3509"/>
                <a:gd name="T43" fmla="*/ 1331 h 2686"/>
                <a:gd name="T44" fmla="*/ 3509 w 3509"/>
                <a:gd name="T45" fmla="*/ 1331 h 2686"/>
                <a:gd name="T46" fmla="*/ 3509 w 3509"/>
                <a:gd name="T47" fmla="*/ 1331 h 2686"/>
                <a:gd name="T48" fmla="*/ 3509 w 3509"/>
                <a:gd name="T49" fmla="*/ 1331 h 2686"/>
                <a:gd name="T50" fmla="*/ 3509 w 3509"/>
                <a:gd name="T51" fmla="*/ 1331 h 2686"/>
                <a:gd name="T52" fmla="*/ 3509 w 3509"/>
                <a:gd name="T53" fmla="*/ 1331 h 2686"/>
                <a:gd name="T54" fmla="*/ 3509 w 3509"/>
                <a:gd name="T55" fmla="*/ 1329 h 2686"/>
                <a:gd name="T56" fmla="*/ 3509 w 3509"/>
                <a:gd name="T57" fmla="*/ 1329 h 2686"/>
                <a:gd name="T58" fmla="*/ 3509 w 3509"/>
                <a:gd name="T59" fmla="*/ 1329 h 2686"/>
                <a:gd name="T60" fmla="*/ 3509 w 3509"/>
                <a:gd name="T61" fmla="*/ 1329 h 2686"/>
                <a:gd name="T62" fmla="*/ 3509 w 3509"/>
                <a:gd name="T63" fmla="*/ 1329 h 2686"/>
                <a:gd name="T64" fmla="*/ 3509 w 3509"/>
                <a:gd name="T65" fmla="*/ 1329 h 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09" h="2686">
                  <a:moveTo>
                    <a:pt x="3509" y="1329"/>
                  </a:moveTo>
                  <a:lnTo>
                    <a:pt x="261" y="0"/>
                  </a:lnTo>
                  <a:lnTo>
                    <a:pt x="226" y="83"/>
                  </a:lnTo>
                  <a:lnTo>
                    <a:pt x="169" y="253"/>
                  </a:lnTo>
                  <a:lnTo>
                    <a:pt x="118" y="423"/>
                  </a:lnTo>
                  <a:lnTo>
                    <a:pt x="77" y="594"/>
                  </a:lnTo>
                  <a:lnTo>
                    <a:pt x="45" y="767"/>
                  </a:lnTo>
                  <a:lnTo>
                    <a:pt x="22" y="938"/>
                  </a:lnTo>
                  <a:lnTo>
                    <a:pt x="6" y="1111"/>
                  </a:lnTo>
                  <a:lnTo>
                    <a:pt x="0" y="1282"/>
                  </a:lnTo>
                  <a:lnTo>
                    <a:pt x="2" y="1453"/>
                  </a:lnTo>
                  <a:lnTo>
                    <a:pt x="12" y="1623"/>
                  </a:lnTo>
                  <a:lnTo>
                    <a:pt x="29" y="1791"/>
                  </a:lnTo>
                  <a:lnTo>
                    <a:pt x="55" y="1958"/>
                  </a:lnTo>
                  <a:lnTo>
                    <a:pt x="90" y="2123"/>
                  </a:lnTo>
                  <a:lnTo>
                    <a:pt x="130" y="2288"/>
                  </a:lnTo>
                  <a:lnTo>
                    <a:pt x="179" y="2449"/>
                  </a:lnTo>
                  <a:lnTo>
                    <a:pt x="237" y="2607"/>
                  </a:lnTo>
                  <a:lnTo>
                    <a:pt x="268" y="2686"/>
                  </a:lnTo>
                  <a:lnTo>
                    <a:pt x="3509" y="1331"/>
                  </a:lnTo>
                  <a:lnTo>
                    <a:pt x="3509" y="1331"/>
                  </a:lnTo>
                  <a:lnTo>
                    <a:pt x="3509" y="1331"/>
                  </a:lnTo>
                  <a:lnTo>
                    <a:pt x="3509" y="1331"/>
                  </a:lnTo>
                  <a:lnTo>
                    <a:pt x="3509" y="1331"/>
                  </a:lnTo>
                  <a:lnTo>
                    <a:pt x="3509" y="1331"/>
                  </a:lnTo>
                  <a:lnTo>
                    <a:pt x="3509" y="1331"/>
                  </a:lnTo>
                  <a:lnTo>
                    <a:pt x="3509" y="1331"/>
                  </a:lnTo>
                  <a:lnTo>
                    <a:pt x="3509" y="1329"/>
                  </a:lnTo>
                  <a:lnTo>
                    <a:pt x="3509" y="1329"/>
                  </a:lnTo>
                  <a:lnTo>
                    <a:pt x="3509" y="1329"/>
                  </a:lnTo>
                  <a:lnTo>
                    <a:pt x="3509" y="1329"/>
                  </a:lnTo>
                  <a:lnTo>
                    <a:pt x="3509" y="1329"/>
                  </a:lnTo>
                  <a:lnTo>
                    <a:pt x="3509" y="1329"/>
                  </a:lnTo>
                  <a:close/>
                </a:path>
              </a:pathLst>
            </a:custGeom>
            <a:solidFill>
              <a:srgbClr val="657C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4" name="Freeform 217">
              <a:extLst>
                <a:ext uri="{FF2B5EF4-FFF2-40B4-BE49-F238E27FC236}">
                  <a16:creationId xmlns:a16="http://schemas.microsoft.com/office/drawing/2014/main" id="{D3C461DE-001C-45D5-8746-E6108B32EEF6}"/>
                </a:ext>
              </a:extLst>
            </p:cNvPr>
            <p:cNvSpPr>
              <a:spLocks/>
            </p:cNvSpPr>
            <p:nvPr/>
          </p:nvSpPr>
          <p:spPr bwMode="auto">
            <a:xfrm>
              <a:off x="4002089" y="1928813"/>
              <a:ext cx="1860550" cy="1852613"/>
            </a:xfrm>
            <a:custGeom>
              <a:avLst/>
              <a:gdLst>
                <a:gd name="T0" fmla="*/ 3515 w 3515"/>
                <a:gd name="T1" fmla="*/ 3497 h 3499"/>
                <a:gd name="T2" fmla="*/ 2050 w 3515"/>
                <a:gd name="T3" fmla="*/ 0 h 3499"/>
                <a:gd name="T4" fmla="*/ 1959 w 3515"/>
                <a:gd name="T5" fmla="*/ 38 h 3499"/>
                <a:gd name="T6" fmla="*/ 1785 w 3515"/>
                <a:gd name="T7" fmla="*/ 123 h 3499"/>
                <a:gd name="T8" fmla="*/ 1616 w 3515"/>
                <a:gd name="T9" fmla="*/ 215 h 3499"/>
                <a:gd name="T10" fmla="*/ 1454 w 3515"/>
                <a:gd name="T11" fmla="*/ 315 h 3499"/>
                <a:gd name="T12" fmla="*/ 1298 w 3515"/>
                <a:gd name="T13" fmla="*/ 421 h 3499"/>
                <a:gd name="T14" fmla="*/ 1149 w 3515"/>
                <a:gd name="T15" fmla="*/ 535 h 3499"/>
                <a:gd name="T16" fmla="*/ 1006 w 3515"/>
                <a:gd name="T17" fmla="*/ 654 h 3499"/>
                <a:gd name="T18" fmla="*/ 869 w 3515"/>
                <a:gd name="T19" fmla="*/ 781 h 3499"/>
                <a:gd name="T20" fmla="*/ 740 w 3515"/>
                <a:gd name="T21" fmla="*/ 912 h 3499"/>
                <a:gd name="T22" fmla="*/ 617 w 3515"/>
                <a:gd name="T23" fmla="*/ 1050 h 3499"/>
                <a:gd name="T24" fmla="*/ 502 w 3515"/>
                <a:gd name="T25" fmla="*/ 1192 h 3499"/>
                <a:gd name="T26" fmla="*/ 394 w 3515"/>
                <a:gd name="T27" fmla="*/ 1341 h 3499"/>
                <a:gd name="T28" fmla="*/ 293 w 3515"/>
                <a:gd name="T29" fmla="*/ 1493 h 3499"/>
                <a:gd name="T30" fmla="*/ 200 w 3515"/>
                <a:gd name="T31" fmla="*/ 1650 h 3499"/>
                <a:gd name="T32" fmla="*/ 114 w 3515"/>
                <a:gd name="T33" fmla="*/ 1810 h 3499"/>
                <a:gd name="T34" fmla="*/ 36 w 3515"/>
                <a:gd name="T35" fmla="*/ 1975 h 3499"/>
                <a:gd name="T36" fmla="*/ 0 w 3515"/>
                <a:gd name="T37" fmla="*/ 2058 h 3499"/>
                <a:gd name="T38" fmla="*/ 3515 w 3515"/>
                <a:gd name="T39" fmla="*/ 3497 h 3499"/>
                <a:gd name="T40" fmla="*/ 3515 w 3515"/>
                <a:gd name="T41" fmla="*/ 3499 h 3499"/>
                <a:gd name="T42" fmla="*/ 3515 w 3515"/>
                <a:gd name="T43" fmla="*/ 3499 h 3499"/>
                <a:gd name="T44" fmla="*/ 3515 w 3515"/>
                <a:gd name="T45" fmla="*/ 3499 h 3499"/>
                <a:gd name="T46" fmla="*/ 3515 w 3515"/>
                <a:gd name="T47" fmla="*/ 3499 h 3499"/>
                <a:gd name="T48" fmla="*/ 3515 w 3515"/>
                <a:gd name="T49" fmla="*/ 3499 h 3499"/>
                <a:gd name="T50" fmla="*/ 3515 w 3515"/>
                <a:gd name="T51" fmla="*/ 3499 h 3499"/>
                <a:gd name="T52" fmla="*/ 3515 w 3515"/>
                <a:gd name="T53" fmla="*/ 3499 h 3499"/>
                <a:gd name="T54" fmla="*/ 3515 w 3515"/>
                <a:gd name="T55" fmla="*/ 3499 h 3499"/>
                <a:gd name="T56" fmla="*/ 3515 w 3515"/>
                <a:gd name="T57" fmla="*/ 3499 h 3499"/>
                <a:gd name="T58" fmla="*/ 3515 w 3515"/>
                <a:gd name="T59" fmla="*/ 3499 h 3499"/>
                <a:gd name="T60" fmla="*/ 3515 w 3515"/>
                <a:gd name="T61" fmla="*/ 3497 h 3499"/>
                <a:gd name="T62" fmla="*/ 3515 w 3515"/>
                <a:gd name="T63" fmla="*/ 3499 h 3499"/>
                <a:gd name="T64" fmla="*/ 3515 w 3515"/>
                <a:gd name="T65" fmla="*/ 3497 h 3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15" h="3499">
                  <a:moveTo>
                    <a:pt x="3515" y="3497"/>
                  </a:moveTo>
                  <a:lnTo>
                    <a:pt x="2050" y="0"/>
                  </a:lnTo>
                  <a:lnTo>
                    <a:pt x="1959" y="38"/>
                  </a:lnTo>
                  <a:lnTo>
                    <a:pt x="1785" y="123"/>
                  </a:lnTo>
                  <a:lnTo>
                    <a:pt x="1616" y="215"/>
                  </a:lnTo>
                  <a:lnTo>
                    <a:pt x="1454" y="315"/>
                  </a:lnTo>
                  <a:lnTo>
                    <a:pt x="1298" y="421"/>
                  </a:lnTo>
                  <a:lnTo>
                    <a:pt x="1149" y="535"/>
                  </a:lnTo>
                  <a:lnTo>
                    <a:pt x="1006" y="654"/>
                  </a:lnTo>
                  <a:lnTo>
                    <a:pt x="869" y="781"/>
                  </a:lnTo>
                  <a:lnTo>
                    <a:pt x="740" y="912"/>
                  </a:lnTo>
                  <a:lnTo>
                    <a:pt x="617" y="1050"/>
                  </a:lnTo>
                  <a:lnTo>
                    <a:pt x="502" y="1192"/>
                  </a:lnTo>
                  <a:lnTo>
                    <a:pt x="394" y="1341"/>
                  </a:lnTo>
                  <a:lnTo>
                    <a:pt x="293" y="1493"/>
                  </a:lnTo>
                  <a:lnTo>
                    <a:pt x="200" y="1650"/>
                  </a:lnTo>
                  <a:lnTo>
                    <a:pt x="114" y="1810"/>
                  </a:lnTo>
                  <a:lnTo>
                    <a:pt x="36" y="1975"/>
                  </a:lnTo>
                  <a:lnTo>
                    <a:pt x="0" y="2058"/>
                  </a:lnTo>
                  <a:lnTo>
                    <a:pt x="3515" y="3497"/>
                  </a:lnTo>
                  <a:lnTo>
                    <a:pt x="3515" y="3499"/>
                  </a:lnTo>
                  <a:lnTo>
                    <a:pt x="3515" y="3499"/>
                  </a:lnTo>
                  <a:lnTo>
                    <a:pt x="3515" y="3499"/>
                  </a:lnTo>
                  <a:lnTo>
                    <a:pt x="3515" y="3499"/>
                  </a:lnTo>
                  <a:lnTo>
                    <a:pt x="3515" y="3499"/>
                  </a:lnTo>
                  <a:lnTo>
                    <a:pt x="3515" y="3499"/>
                  </a:lnTo>
                  <a:lnTo>
                    <a:pt x="3515" y="3499"/>
                  </a:lnTo>
                  <a:lnTo>
                    <a:pt x="3515" y="3499"/>
                  </a:lnTo>
                  <a:lnTo>
                    <a:pt x="3515" y="3499"/>
                  </a:lnTo>
                  <a:lnTo>
                    <a:pt x="3515" y="3499"/>
                  </a:lnTo>
                  <a:lnTo>
                    <a:pt x="3515" y="3497"/>
                  </a:lnTo>
                  <a:lnTo>
                    <a:pt x="3515" y="3499"/>
                  </a:lnTo>
                  <a:lnTo>
                    <a:pt x="3515" y="3497"/>
                  </a:lnTo>
                  <a:close/>
                </a:path>
              </a:pathLst>
            </a:custGeom>
            <a:solidFill>
              <a:srgbClr val="8C8C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5" name="Freeform 318">
              <a:extLst>
                <a:ext uri="{FF2B5EF4-FFF2-40B4-BE49-F238E27FC236}">
                  <a16:creationId xmlns:a16="http://schemas.microsoft.com/office/drawing/2014/main" id="{8B08E0C8-D184-4C98-BA32-8F6ED40EC9A6}"/>
                </a:ext>
              </a:extLst>
            </p:cNvPr>
            <p:cNvSpPr>
              <a:spLocks/>
            </p:cNvSpPr>
            <p:nvPr/>
          </p:nvSpPr>
          <p:spPr bwMode="auto">
            <a:xfrm>
              <a:off x="5022851" y="1611313"/>
              <a:ext cx="1662113" cy="2170113"/>
            </a:xfrm>
            <a:custGeom>
              <a:avLst/>
              <a:gdLst>
                <a:gd name="T0" fmla="*/ 1586 w 3142"/>
                <a:gd name="T1" fmla="*/ 4102 h 4102"/>
                <a:gd name="T2" fmla="*/ 3142 w 3142"/>
                <a:gd name="T3" fmla="*/ 305 h 4102"/>
                <a:gd name="T4" fmla="*/ 3044 w 3142"/>
                <a:gd name="T5" fmla="*/ 266 h 4102"/>
                <a:gd name="T6" fmla="*/ 2846 w 3142"/>
                <a:gd name="T7" fmla="*/ 197 h 4102"/>
                <a:gd name="T8" fmla="*/ 2647 w 3142"/>
                <a:gd name="T9" fmla="*/ 140 h 4102"/>
                <a:gd name="T10" fmla="*/ 2445 w 3142"/>
                <a:gd name="T11" fmla="*/ 91 h 4102"/>
                <a:gd name="T12" fmla="*/ 2245 w 3142"/>
                <a:gd name="T13" fmla="*/ 53 h 4102"/>
                <a:gd name="T14" fmla="*/ 2044 w 3142"/>
                <a:gd name="T15" fmla="*/ 26 h 4102"/>
                <a:gd name="T16" fmla="*/ 1842 w 3142"/>
                <a:gd name="T17" fmla="*/ 9 h 4102"/>
                <a:gd name="T18" fmla="*/ 1642 w 3142"/>
                <a:gd name="T19" fmla="*/ 0 h 4102"/>
                <a:gd name="T20" fmla="*/ 1442 w 3142"/>
                <a:gd name="T21" fmla="*/ 3 h 4102"/>
                <a:gd name="T22" fmla="*/ 1243 w 3142"/>
                <a:gd name="T23" fmla="*/ 15 h 4102"/>
                <a:gd name="T24" fmla="*/ 1046 w 3142"/>
                <a:gd name="T25" fmla="*/ 35 h 4102"/>
                <a:gd name="T26" fmla="*/ 850 w 3142"/>
                <a:gd name="T27" fmla="*/ 65 h 4102"/>
                <a:gd name="T28" fmla="*/ 656 w 3142"/>
                <a:gd name="T29" fmla="*/ 105 h 4102"/>
                <a:gd name="T30" fmla="*/ 465 w 3142"/>
                <a:gd name="T31" fmla="*/ 153 h 4102"/>
                <a:gd name="T32" fmla="*/ 276 w 3142"/>
                <a:gd name="T33" fmla="*/ 210 h 4102"/>
                <a:gd name="T34" fmla="*/ 90 w 3142"/>
                <a:gd name="T35" fmla="*/ 276 h 4102"/>
                <a:gd name="T36" fmla="*/ 0 w 3142"/>
                <a:gd name="T37" fmla="*/ 314 h 4102"/>
                <a:gd name="T38" fmla="*/ 1586 w 3142"/>
                <a:gd name="T39" fmla="*/ 4102 h 4102"/>
                <a:gd name="T40" fmla="*/ 1586 w 3142"/>
                <a:gd name="T41" fmla="*/ 4102 h 4102"/>
                <a:gd name="T42" fmla="*/ 1586 w 3142"/>
                <a:gd name="T43" fmla="*/ 4102 h 4102"/>
                <a:gd name="T44" fmla="*/ 1586 w 3142"/>
                <a:gd name="T45" fmla="*/ 4102 h 4102"/>
                <a:gd name="T46" fmla="*/ 1586 w 3142"/>
                <a:gd name="T47" fmla="*/ 4102 h 4102"/>
                <a:gd name="T48" fmla="*/ 1586 w 3142"/>
                <a:gd name="T49" fmla="*/ 4102 h 4102"/>
                <a:gd name="T50" fmla="*/ 1586 w 3142"/>
                <a:gd name="T51" fmla="*/ 4102 h 4102"/>
                <a:gd name="T52" fmla="*/ 1586 w 3142"/>
                <a:gd name="T53" fmla="*/ 4102 h 4102"/>
                <a:gd name="T54" fmla="*/ 1586 w 3142"/>
                <a:gd name="T55" fmla="*/ 4102 h 4102"/>
                <a:gd name="T56" fmla="*/ 1586 w 3142"/>
                <a:gd name="T57" fmla="*/ 4102 h 4102"/>
                <a:gd name="T58" fmla="*/ 1586 w 3142"/>
                <a:gd name="T59" fmla="*/ 4102 h 4102"/>
                <a:gd name="T60" fmla="*/ 1586 w 3142"/>
                <a:gd name="T61" fmla="*/ 4102 h 4102"/>
                <a:gd name="T62" fmla="*/ 1586 w 3142"/>
                <a:gd name="T63" fmla="*/ 4102 h 4102"/>
                <a:gd name="T64" fmla="*/ 1586 w 3142"/>
                <a:gd name="T65" fmla="*/ 4102 h 4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2" h="4102">
                  <a:moveTo>
                    <a:pt x="1586" y="4102"/>
                  </a:moveTo>
                  <a:lnTo>
                    <a:pt x="3142" y="305"/>
                  </a:lnTo>
                  <a:lnTo>
                    <a:pt x="3044" y="266"/>
                  </a:lnTo>
                  <a:lnTo>
                    <a:pt x="2846" y="197"/>
                  </a:lnTo>
                  <a:lnTo>
                    <a:pt x="2647" y="140"/>
                  </a:lnTo>
                  <a:lnTo>
                    <a:pt x="2445" y="91"/>
                  </a:lnTo>
                  <a:lnTo>
                    <a:pt x="2245" y="53"/>
                  </a:lnTo>
                  <a:lnTo>
                    <a:pt x="2044" y="26"/>
                  </a:lnTo>
                  <a:lnTo>
                    <a:pt x="1842" y="9"/>
                  </a:lnTo>
                  <a:lnTo>
                    <a:pt x="1642" y="0"/>
                  </a:lnTo>
                  <a:lnTo>
                    <a:pt x="1442" y="3"/>
                  </a:lnTo>
                  <a:lnTo>
                    <a:pt x="1243" y="15"/>
                  </a:lnTo>
                  <a:lnTo>
                    <a:pt x="1046" y="35"/>
                  </a:lnTo>
                  <a:lnTo>
                    <a:pt x="850" y="65"/>
                  </a:lnTo>
                  <a:lnTo>
                    <a:pt x="656" y="105"/>
                  </a:lnTo>
                  <a:lnTo>
                    <a:pt x="465" y="153"/>
                  </a:lnTo>
                  <a:lnTo>
                    <a:pt x="276" y="210"/>
                  </a:lnTo>
                  <a:lnTo>
                    <a:pt x="90" y="276"/>
                  </a:lnTo>
                  <a:lnTo>
                    <a:pt x="0" y="314"/>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close/>
                </a:path>
              </a:pathLst>
            </a:custGeom>
            <a:solidFill>
              <a:srgbClr val="404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6" name="Freeform 412">
              <a:extLst>
                <a:ext uri="{FF2B5EF4-FFF2-40B4-BE49-F238E27FC236}">
                  <a16:creationId xmlns:a16="http://schemas.microsoft.com/office/drawing/2014/main" id="{B72B8ACA-C7CD-4036-9FE0-E1B4DEFF7899}"/>
                </a:ext>
              </a:extLst>
            </p:cNvPr>
            <p:cNvSpPr>
              <a:spLocks/>
            </p:cNvSpPr>
            <p:nvPr/>
          </p:nvSpPr>
          <p:spPr bwMode="auto">
            <a:xfrm>
              <a:off x="5859463" y="1681163"/>
              <a:ext cx="2092325" cy="2100263"/>
            </a:xfrm>
            <a:custGeom>
              <a:avLst/>
              <a:gdLst>
                <a:gd name="T0" fmla="*/ 2 w 3955"/>
                <a:gd name="T1" fmla="*/ 3968 h 3968"/>
                <a:gd name="T2" fmla="*/ 3955 w 3955"/>
                <a:gd name="T3" fmla="*/ 2313 h 3968"/>
                <a:gd name="T4" fmla="*/ 3910 w 3955"/>
                <a:gd name="T5" fmla="*/ 2212 h 3968"/>
                <a:gd name="T6" fmla="*/ 3815 w 3955"/>
                <a:gd name="T7" fmla="*/ 2015 h 3968"/>
                <a:gd name="T8" fmla="*/ 3711 w 3955"/>
                <a:gd name="T9" fmla="*/ 1824 h 3968"/>
                <a:gd name="T10" fmla="*/ 3598 w 3955"/>
                <a:gd name="T11" fmla="*/ 1641 h 3968"/>
                <a:gd name="T12" fmla="*/ 3478 w 3955"/>
                <a:gd name="T13" fmla="*/ 1466 h 3968"/>
                <a:gd name="T14" fmla="*/ 3350 w 3955"/>
                <a:gd name="T15" fmla="*/ 1296 h 3968"/>
                <a:gd name="T16" fmla="*/ 3215 w 3955"/>
                <a:gd name="T17" fmla="*/ 1135 h 3968"/>
                <a:gd name="T18" fmla="*/ 3072 w 3955"/>
                <a:gd name="T19" fmla="*/ 981 h 3968"/>
                <a:gd name="T20" fmla="*/ 2923 w 3955"/>
                <a:gd name="T21" fmla="*/ 835 h 3968"/>
                <a:gd name="T22" fmla="*/ 2767 w 3955"/>
                <a:gd name="T23" fmla="*/ 697 h 3968"/>
                <a:gd name="T24" fmla="*/ 2606 w 3955"/>
                <a:gd name="T25" fmla="*/ 566 h 3968"/>
                <a:gd name="T26" fmla="*/ 2439 w 3955"/>
                <a:gd name="T27" fmla="*/ 444 h 3968"/>
                <a:gd name="T28" fmla="*/ 2268 w 3955"/>
                <a:gd name="T29" fmla="*/ 330 h 3968"/>
                <a:gd name="T30" fmla="*/ 2090 w 3955"/>
                <a:gd name="T31" fmla="*/ 225 h 3968"/>
                <a:gd name="T32" fmla="*/ 1909 w 3955"/>
                <a:gd name="T33" fmla="*/ 129 h 3968"/>
                <a:gd name="T34" fmla="*/ 1723 w 3955"/>
                <a:gd name="T35" fmla="*/ 41 h 3968"/>
                <a:gd name="T36" fmla="*/ 1628 w 3955"/>
                <a:gd name="T37" fmla="*/ 0 h 3968"/>
                <a:gd name="T38" fmla="*/ 2 w 3955"/>
                <a:gd name="T39" fmla="*/ 3966 h 3968"/>
                <a:gd name="T40" fmla="*/ 2 w 3955"/>
                <a:gd name="T41" fmla="*/ 3966 h 3968"/>
                <a:gd name="T42" fmla="*/ 2 w 3955"/>
                <a:gd name="T43" fmla="*/ 3966 h 3968"/>
                <a:gd name="T44" fmla="*/ 2 w 3955"/>
                <a:gd name="T45" fmla="*/ 3966 h 3968"/>
                <a:gd name="T46" fmla="*/ 0 w 3955"/>
                <a:gd name="T47" fmla="*/ 3966 h 3968"/>
                <a:gd name="T48" fmla="*/ 0 w 3955"/>
                <a:gd name="T49" fmla="*/ 3966 h 3968"/>
                <a:gd name="T50" fmla="*/ 0 w 3955"/>
                <a:gd name="T51" fmla="*/ 3968 h 3968"/>
                <a:gd name="T52" fmla="*/ 0 w 3955"/>
                <a:gd name="T53" fmla="*/ 3968 h 3968"/>
                <a:gd name="T54" fmla="*/ 2 w 3955"/>
                <a:gd name="T55" fmla="*/ 3968 h 3968"/>
                <a:gd name="T56" fmla="*/ 2 w 3955"/>
                <a:gd name="T57" fmla="*/ 3968 h 3968"/>
                <a:gd name="T58" fmla="*/ 2 w 3955"/>
                <a:gd name="T59" fmla="*/ 3968 h 3968"/>
                <a:gd name="T60" fmla="*/ 2 w 3955"/>
                <a:gd name="T61" fmla="*/ 3968 h 3968"/>
                <a:gd name="T62" fmla="*/ 2 w 3955"/>
                <a:gd name="T63" fmla="*/ 3966 h 3968"/>
                <a:gd name="T64" fmla="*/ 2 w 3955"/>
                <a:gd name="T65" fmla="*/ 3968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5" h="3968">
                  <a:moveTo>
                    <a:pt x="2" y="3968"/>
                  </a:moveTo>
                  <a:lnTo>
                    <a:pt x="3955" y="2313"/>
                  </a:lnTo>
                  <a:lnTo>
                    <a:pt x="3910" y="2212"/>
                  </a:lnTo>
                  <a:lnTo>
                    <a:pt x="3815" y="2015"/>
                  </a:lnTo>
                  <a:lnTo>
                    <a:pt x="3711" y="1824"/>
                  </a:lnTo>
                  <a:lnTo>
                    <a:pt x="3598" y="1641"/>
                  </a:lnTo>
                  <a:lnTo>
                    <a:pt x="3478" y="1466"/>
                  </a:lnTo>
                  <a:lnTo>
                    <a:pt x="3350" y="1296"/>
                  </a:lnTo>
                  <a:lnTo>
                    <a:pt x="3215" y="1135"/>
                  </a:lnTo>
                  <a:lnTo>
                    <a:pt x="3072" y="981"/>
                  </a:lnTo>
                  <a:lnTo>
                    <a:pt x="2923" y="835"/>
                  </a:lnTo>
                  <a:lnTo>
                    <a:pt x="2767" y="697"/>
                  </a:lnTo>
                  <a:lnTo>
                    <a:pt x="2606" y="566"/>
                  </a:lnTo>
                  <a:lnTo>
                    <a:pt x="2439" y="444"/>
                  </a:lnTo>
                  <a:lnTo>
                    <a:pt x="2268" y="330"/>
                  </a:lnTo>
                  <a:lnTo>
                    <a:pt x="2090" y="225"/>
                  </a:lnTo>
                  <a:lnTo>
                    <a:pt x="1909" y="129"/>
                  </a:lnTo>
                  <a:lnTo>
                    <a:pt x="1723" y="41"/>
                  </a:lnTo>
                  <a:lnTo>
                    <a:pt x="1628" y="0"/>
                  </a:lnTo>
                  <a:lnTo>
                    <a:pt x="2" y="3966"/>
                  </a:lnTo>
                  <a:lnTo>
                    <a:pt x="2" y="3966"/>
                  </a:lnTo>
                  <a:lnTo>
                    <a:pt x="2" y="3966"/>
                  </a:lnTo>
                  <a:lnTo>
                    <a:pt x="2" y="3966"/>
                  </a:lnTo>
                  <a:lnTo>
                    <a:pt x="0" y="3966"/>
                  </a:lnTo>
                  <a:lnTo>
                    <a:pt x="0" y="3966"/>
                  </a:lnTo>
                  <a:lnTo>
                    <a:pt x="0" y="3968"/>
                  </a:lnTo>
                  <a:lnTo>
                    <a:pt x="0" y="3968"/>
                  </a:lnTo>
                  <a:lnTo>
                    <a:pt x="2" y="3968"/>
                  </a:lnTo>
                  <a:lnTo>
                    <a:pt x="2" y="3968"/>
                  </a:lnTo>
                  <a:lnTo>
                    <a:pt x="2" y="3968"/>
                  </a:lnTo>
                  <a:lnTo>
                    <a:pt x="2" y="3968"/>
                  </a:lnTo>
                  <a:lnTo>
                    <a:pt x="2" y="3966"/>
                  </a:lnTo>
                  <a:lnTo>
                    <a:pt x="2" y="3968"/>
                  </a:lnTo>
                  <a:close/>
                </a:path>
              </a:pathLst>
            </a:custGeom>
            <a:solidFill>
              <a:srgbClr val="ED1A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7" name="Freeform 497">
              <a:extLst>
                <a:ext uri="{FF2B5EF4-FFF2-40B4-BE49-F238E27FC236}">
                  <a16:creationId xmlns:a16="http://schemas.microsoft.com/office/drawing/2014/main" id="{58234084-AC6A-4248-B6D1-D32D18A20862}"/>
                </a:ext>
              </a:extLst>
            </p:cNvPr>
            <p:cNvSpPr>
              <a:spLocks/>
            </p:cNvSpPr>
            <p:nvPr/>
          </p:nvSpPr>
          <p:spPr bwMode="auto">
            <a:xfrm>
              <a:off x="5857876" y="3773487"/>
              <a:ext cx="1898650" cy="1843088"/>
            </a:xfrm>
            <a:custGeom>
              <a:avLst/>
              <a:gdLst>
                <a:gd name="T0" fmla="*/ 0 w 3587"/>
                <a:gd name="T1" fmla="*/ 1 h 3483"/>
                <a:gd name="T2" fmla="*/ 1498 w 3587"/>
                <a:gd name="T3" fmla="*/ 3483 h 3483"/>
                <a:gd name="T4" fmla="*/ 1589 w 3587"/>
                <a:gd name="T5" fmla="*/ 3443 h 3483"/>
                <a:gd name="T6" fmla="*/ 1768 w 3587"/>
                <a:gd name="T7" fmla="*/ 3356 h 3483"/>
                <a:gd name="T8" fmla="*/ 1939 w 3587"/>
                <a:gd name="T9" fmla="*/ 3263 h 3483"/>
                <a:gd name="T10" fmla="*/ 2104 w 3587"/>
                <a:gd name="T11" fmla="*/ 3161 h 3483"/>
                <a:gd name="T12" fmla="*/ 2264 w 3587"/>
                <a:gd name="T13" fmla="*/ 3053 h 3483"/>
                <a:gd name="T14" fmla="*/ 2417 w 3587"/>
                <a:gd name="T15" fmla="*/ 2938 h 3483"/>
                <a:gd name="T16" fmla="*/ 2562 w 3587"/>
                <a:gd name="T17" fmla="*/ 2815 h 3483"/>
                <a:gd name="T18" fmla="*/ 2700 w 3587"/>
                <a:gd name="T19" fmla="*/ 2686 h 3483"/>
                <a:gd name="T20" fmla="*/ 2833 w 3587"/>
                <a:gd name="T21" fmla="*/ 2552 h 3483"/>
                <a:gd name="T22" fmla="*/ 2958 w 3587"/>
                <a:gd name="T23" fmla="*/ 2411 h 3483"/>
                <a:gd name="T24" fmla="*/ 3075 w 3587"/>
                <a:gd name="T25" fmla="*/ 2266 h 3483"/>
                <a:gd name="T26" fmla="*/ 3186 w 3587"/>
                <a:gd name="T27" fmla="*/ 2116 h 3483"/>
                <a:gd name="T28" fmla="*/ 3288 w 3587"/>
                <a:gd name="T29" fmla="*/ 1961 h 3483"/>
                <a:gd name="T30" fmla="*/ 3383 w 3587"/>
                <a:gd name="T31" fmla="*/ 1801 h 3483"/>
                <a:gd name="T32" fmla="*/ 3471 w 3587"/>
                <a:gd name="T33" fmla="*/ 1637 h 3483"/>
                <a:gd name="T34" fmla="*/ 3550 w 3587"/>
                <a:gd name="T35" fmla="*/ 1469 h 3483"/>
                <a:gd name="T36" fmla="*/ 3587 w 3587"/>
                <a:gd name="T37" fmla="*/ 1384 h 3483"/>
                <a:gd name="T38" fmla="*/ 0 w 3587"/>
                <a:gd name="T39" fmla="*/ 1 h 3483"/>
                <a:gd name="T40" fmla="*/ 0 w 3587"/>
                <a:gd name="T41" fmla="*/ 0 h 3483"/>
                <a:gd name="T42" fmla="*/ 0 w 3587"/>
                <a:gd name="T43" fmla="*/ 0 h 3483"/>
                <a:gd name="T44" fmla="*/ 0 w 3587"/>
                <a:gd name="T45" fmla="*/ 0 h 3483"/>
                <a:gd name="T46" fmla="*/ 0 w 3587"/>
                <a:gd name="T47" fmla="*/ 0 h 3483"/>
                <a:gd name="T48" fmla="*/ 0 w 3587"/>
                <a:gd name="T49" fmla="*/ 0 h 3483"/>
                <a:gd name="T50" fmla="*/ 0 w 3587"/>
                <a:gd name="T51" fmla="*/ 0 h 3483"/>
                <a:gd name="T52" fmla="*/ 0 w 3587"/>
                <a:gd name="T53" fmla="*/ 0 h 3483"/>
                <a:gd name="T54" fmla="*/ 0 w 3587"/>
                <a:gd name="T55" fmla="*/ 0 h 3483"/>
                <a:gd name="T56" fmla="*/ 0 w 3587"/>
                <a:gd name="T57" fmla="*/ 0 h 3483"/>
                <a:gd name="T58" fmla="*/ 0 w 3587"/>
                <a:gd name="T59" fmla="*/ 1 h 3483"/>
                <a:gd name="T60" fmla="*/ 0 w 3587"/>
                <a:gd name="T61" fmla="*/ 1 h 3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7" h="3483">
                  <a:moveTo>
                    <a:pt x="0" y="1"/>
                  </a:moveTo>
                  <a:lnTo>
                    <a:pt x="1498" y="3483"/>
                  </a:lnTo>
                  <a:lnTo>
                    <a:pt x="1589" y="3443"/>
                  </a:lnTo>
                  <a:lnTo>
                    <a:pt x="1768" y="3356"/>
                  </a:lnTo>
                  <a:lnTo>
                    <a:pt x="1939" y="3263"/>
                  </a:lnTo>
                  <a:lnTo>
                    <a:pt x="2104" y="3161"/>
                  </a:lnTo>
                  <a:lnTo>
                    <a:pt x="2264" y="3053"/>
                  </a:lnTo>
                  <a:lnTo>
                    <a:pt x="2417" y="2938"/>
                  </a:lnTo>
                  <a:lnTo>
                    <a:pt x="2562" y="2815"/>
                  </a:lnTo>
                  <a:lnTo>
                    <a:pt x="2700" y="2686"/>
                  </a:lnTo>
                  <a:lnTo>
                    <a:pt x="2833" y="2552"/>
                  </a:lnTo>
                  <a:lnTo>
                    <a:pt x="2958" y="2411"/>
                  </a:lnTo>
                  <a:lnTo>
                    <a:pt x="3075" y="2266"/>
                  </a:lnTo>
                  <a:lnTo>
                    <a:pt x="3186" y="2116"/>
                  </a:lnTo>
                  <a:lnTo>
                    <a:pt x="3288" y="1961"/>
                  </a:lnTo>
                  <a:lnTo>
                    <a:pt x="3383" y="1801"/>
                  </a:lnTo>
                  <a:lnTo>
                    <a:pt x="3471" y="1637"/>
                  </a:lnTo>
                  <a:lnTo>
                    <a:pt x="3550" y="1469"/>
                  </a:lnTo>
                  <a:lnTo>
                    <a:pt x="3587" y="1384"/>
                  </a:lnTo>
                  <a:lnTo>
                    <a:pt x="0" y="1"/>
                  </a:lnTo>
                  <a:lnTo>
                    <a:pt x="0" y="0"/>
                  </a:lnTo>
                  <a:lnTo>
                    <a:pt x="0" y="0"/>
                  </a:lnTo>
                  <a:lnTo>
                    <a:pt x="0" y="0"/>
                  </a:lnTo>
                  <a:lnTo>
                    <a:pt x="0" y="0"/>
                  </a:lnTo>
                  <a:lnTo>
                    <a:pt x="0" y="0"/>
                  </a:lnTo>
                  <a:lnTo>
                    <a:pt x="0" y="0"/>
                  </a:lnTo>
                  <a:lnTo>
                    <a:pt x="0" y="0"/>
                  </a:lnTo>
                  <a:lnTo>
                    <a:pt x="0" y="0"/>
                  </a:lnTo>
                  <a:lnTo>
                    <a:pt x="0" y="0"/>
                  </a:lnTo>
                  <a:lnTo>
                    <a:pt x="0" y="1"/>
                  </a:lnTo>
                  <a:lnTo>
                    <a:pt x="0" y="1"/>
                  </a:lnTo>
                  <a:close/>
                </a:path>
              </a:pathLst>
            </a:custGeom>
            <a:solidFill>
              <a:srgbClr val="01A3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8" name="Freeform 570">
              <a:extLst>
                <a:ext uri="{FF2B5EF4-FFF2-40B4-BE49-F238E27FC236}">
                  <a16:creationId xmlns:a16="http://schemas.microsoft.com/office/drawing/2014/main" id="{7F5FE105-B4ED-48EC-9541-9B20DF45DA54}"/>
                </a:ext>
              </a:extLst>
            </p:cNvPr>
            <p:cNvSpPr>
              <a:spLocks/>
            </p:cNvSpPr>
            <p:nvPr/>
          </p:nvSpPr>
          <p:spPr bwMode="auto">
            <a:xfrm>
              <a:off x="5861051" y="2849563"/>
              <a:ext cx="2366962" cy="1827213"/>
            </a:xfrm>
            <a:custGeom>
              <a:avLst/>
              <a:gdLst>
                <a:gd name="T0" fmla="*/ 0 w 4472"/>
                <a:gd name="T1" fmla="*/ 1758 h 3453"/>
                <a:gd name="T2" fmla="*/ 4138 w 4472"/>
                <a:gd name="T3" fmla="*/ 3453 h 3453"/>
                <a:gd name="T4" fmla="*/ 4180 w 4472"/>
                <a:gd name="T5" fmla="*/ 3345 h 3453"/>
                <a:gd name="T6" fmla="*/ 4255 w 4472"/>
                <a:gd name="T7" fmla="*/ 3129 h 3453"/>
                <a:gd name="T8" fmla="*/ 4318 w 4472"/>
                <a:gd name="T9" fmla="*/ 2910 h 3453"/>
                <a:gd name="T10" fmla="*/ 4371 w 4472"/>
                <a:gd name="T11" fmla="*/ 2690 h 3453"/>
                <a:gd name="T12" fmla="*/ 4413 w 4472"/>
                <a:gd name="T13" fmla="*/ 2469 h 3453"/>
                <a:gd name="T14" fmla="*/ 4443 w 4472"/>
                <a:gd name="T15" fmla="*/ 2248 h 3453"/>
                <a:gd name="T16" fmla="*/ 4464 w 4472"/>
                <a:gd name="T17" fmla="*/ 2025 h 3453"/>
                <a:gd name="T18" fmla="*/ 4472 w 4472"/>
                <a:gd name="T19" fmla="*/ 1805 h 3453"/>
                <a:gd name="T20" fmla="*/ 4471 w 4472"/>
                <a:gd name="T21" fmla="*/ 1584 h 3453"/>
                <a:gd name="T22" fmla="*/ 4459 w 4472"/>
                <a:gd name="T23" fmla="*/ 1365 h 3453"/>
                <a:gd name="T24" fmla="*/ 4436 w 4472"/>
                <a:gd name="T25" fmla="*/ 1148 h 3453"/>
                <a:gd name="T26" fmla="*/ 4405 w 4472"/>
                <a:gd name="T27" fmla="*/ 932 h 3453"/>
                <a:gd name="T28" fmla="*/ 4361 w 4472"/>
                <a:gd name="T29" fmla="*/ 719 h 3453"/>
                <a:gd name="T30" fmla="*/ 4308 w 4472"/>
                <a:gd name="T31" fmla="*/ 509 h 3453"/>
                <a:gd name="T32" fmla="*/ 4246 w 4472"/>
                <a:gd name="T33" fmla="*/ 302 h 3453"/>
                <a:gd name="T34" fmla="*/ 4174 w 4472"/>
                <a:gd name="T35" fmla="*/ 100 h 3453"/>
                <a:gd name="T36" fmla="*/ 4135 w 4472"/>
                <a:gd name="T37" fmla="*/ 0 h 3453"/>
                <a:gd name="T38" fmla="*/ 0 w 4472"/>
                <a:gd name="T39" fmla="*/ 1756 h 3453"/>
                <a:gd name="T40" fmla="*/ 0 w 4472"/>
                <a:gd name="T41" fmla="*/ 1756 h 3453"/>
                <a:gd name="T42" fmla="*/ 0 w 4472"/>
                <a:gd name="T43" fmla="*/ 1756 h 3453"/>
                <a:gd name="T44" fmla="*/ 0 w 4472"/>
                <a:gd name="T45" fmla="*/ 1756 h 3453"/>
                <a:gd name="T46" fmla="*/ 0 w 4472"/>
                <a:gd name="T47" fmla="*/ 1756 h 3453"/>
                <a:gd name="T48" fmla="*/ 0 w 4472"/>
                <a:gd name="T49" fmla="*/ 1756 h 3453"/>
                <a:gd name="T50" fmla="*/ 0 w 4472"/>
                <a:gd name="T51" fmla="*/ 1756 h 3453"/>
                <a:gd name="T52" fmla="*/ 0 w 4472"/>
                <a:gd name="T53" fmla="*/ 1756 h 3453"/>
                <a:gd name="T54" fmla="*/ 0 w 4472"/>
                <a:gd name="T55" fmla="*/ 1758 h 3453"/>
                <a:gd name="T56" fmla="*/ 0 w 4472"/>
                <a:gd name="T57" fmla="*/ 1758 h 3453"/>
                <a:gd name="T58" fmla="*/ 0 w 4472"/>
                <a:gd name="T59" fmla="*/ 1758 h 3453"/>
                <a:gd name="T60" fmla="*/ 0 w 4472"/>
                <a:gd name="T61" fmla="*/ 1758 h 3453"/>
                <a:gd name="T62" fmla="*/ 0 w 4472"/>
                <a:gd name="T63" fmla="*/ 1758 h 3453"/>
                <a:gd name="T64" fmla="*/ 0 w 4472"/>
                <a:gd name="T65" fmla="*/ 1758 h 3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72" h="3453">
                  <a:moveTo>
                    <a:pt x="0" y="1758"/>
                  </a:moveTo>
                  <a:lnTo>
                    <a:pt x="4138" y="3453"/>
                  </a:lnTo>
                  <a:lnTo>
                    <a:pt x="4180" y="3345"/>
                  </a:lnTo>
                  <a:lnTo>
                    <a:pt x="4255" y="3129"/>
                  </a:lnTo>
                  <a:lnTo>
                    <a:pt x="4318" y="2910"/>
                  </a:lnTo>
                  <a:lnTo>
                    <a:pt x="4371" y="2690"/>
                  </a:lnTo>
                  <a:lnTo>
                    <a:pt x="4413" y="2469"/>
                  </a:lnTo>
                  <a:lnTo>
                    <a:pt x="4443" y="2248"/>
                  </a:lnTo>
                  <a:lnTo>
                    <a:pt x="4464" y="2025"/>
                  </a:lnTo>
                  <a:lnTo>
                    <a:pt x="4472" y="1805"/>
                  </a:lnTo>
                  <a:lnTo>
                    <a:pt x="4471" y="1584"/>
                  </a:lnTo>
                  <a:lnTo>
                    <a:pt x="4459" y="1365"/>
                  </a:lnTo>
                  <a:lnTo>
                    <a:pt x="4436" y="1148"/>
                  </a:lnTo>
                  <a:lnTo>
                    <a:pt x="4405" y="932"/>
                  </a:lnTo>
                  <a:lnTo>
                    <a:pt x="4361" y="719"/>
                  </a:lnTo>
                  <a:lnTo>
                    <a:pt x="4308" y="509"/>
                  </a:lnTo>
                  <a:lnTo>
                    <a:pt x="4246" y="302"/>
                  </a:lnTo>
                  <a:lnTo>
                    <a:pt x="4174" y="100"/>
                  </a:lnTo>
                  <a:lnTo>
                    <a:pt x="4135" y="0"/>
                  </a:lnTo>
                  <a:lnTo>
                    <a:pt x="0" y="1756"/>
                  </a:lnTo>
                  <a:lnTo>
                    <a:pt x="0" y="1756"/>
                  </a:lnTo>
                  <a:lnTo>
                    <a:pt x="0" y="1756"/>
                  </a:lnTo>
                  <a:lnTo>
                    <a:pt x="0" y="1756"/>
                  </a:lnTo>
                  <a:lnTo>
                    <a:pt x="0" y="1756"/>
                  </a:lnTo>
                  <a:lnTo>
                    <a:pt x="0" y="1756"/>
                  </a:lnTo>
                  <a:lnTo>
                    <a:pt x="0" y="1756"/>
                  </a:lnTo>
                  <a:lnTo>
                    <a:pt x="0" y="1756"/>
                  </a:lnTo>
                  <a:lnTo>
                    <a:pt x="0" y="1758"/>
                  </a:lnTo>
                  <a:lnTo>
                    <a:pt x="0" y="1758"/>
                  </a:lnTo>
                  <a:lnTo>
                    <a:pt x="0" y="1758"/>
                  </a:lnTo>
                  <a:lnTo>
                    <a:pt x="0" y="1758"/>
                  </a:lnTo>
                  <a:lnTo>
                    <a:pt x="0" y="1758"/>
                  </a:lnTo>
                  <a:lnTo>
                    <a:pt x="0" y="1758"/>
                  </a:lnTo>
                  <a:close/>
                </a:path>
              </a:pathLst>
            </a:custGeom>
            <a:solidFill>
              <a:srgbClr val="218F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9" name="Oval 148">
              <a:extLst>
                <a:ext uri="{FF2B5EF4-FFF2-40B4-BE49-F238E27FC236}">
                  <a16:creationId xmlns:a16="http://schemas.microsoft.com/office/drawing/2014/main" id="{A632929D-D1CC-4395-B79E-61EA15BD7FC6}"/>
                </a:ext>
              </a:extLst>
            </p:cNvPr>
            <p:cNvSpPr/>
            <p:nvPr/>
          </p:nvSpPr>
          <p:spPr>
            <a:xfrm>
              <a:off x="5180013" y="3011884"/>
              <a:ext cx="1472407" cy="1472407"/>
            </a:xfrm>
            <a:prstGeom prst="ellipse">
              <a:avLst/>
            </a:prstGeom>
            <a:solidFill>
              <a:schemeClr val="tx1">
                <a:alpha val="3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50" name="Oval 149">
              <a:extLst>
                <a:ext uri="{FF2B5EF4-FFF2-40B4-BE49-F238E27FC236}">
                  <a16:creationId xmlns:a16="http://schemas.microsoft.com/office/drawing/2014/main" id="{96192091-2376-47D6-916C-9F3380AE6585}"/>
                </a:ext>
              </a:extLst>
            </p:cNvPr>
            <p:cNvSpPr/>
            <p:nvPr/>
          </p:nvSpPr>
          <p:spPr>
            <a:xfrm>
              <a:off x="5344716" y="3176587"/>
              <a:ext cx="1143000" cy="11430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151" name="TextBox 150">
            <a:extLst>
              <a:ext uri="{FF2B5EF4-FFF2-40B4-BE49-F238E27FC236}">
                <a16:creationId xmlns:a16="http://schemas.microsoft.com/office/drawing/2014/main" id="{70B8FE0A-8029-45E5-8764-EBC2BD7A131A}"/>
              </a:ext>
            </a:extLst>
          </p:cNvPr>
          <p:cNvSpPr txBox="1"/>
          <p:nvPr/>
        </p:nvSpPr>
        <p:spPr>
          <a:xfrm>
            <a:off x="4014458" y="3285724"/>
            <a:ext cx="495649" cy="461665"/>
          </a:xfrm>
          <a:prstGeom prst="rect">
            <a:avLst/>
          </a:prstGeom>
          <a:no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rPr>
              <a:t>01</a:t>
            </a:r>
          </a:p>
        </p:txBody>
      </p:sp>
      <p:sp>
        <p:nvSpPr>
          <p:cNvPr id="152" name="TextBox 151">
            <a:extLst>
              <a:ext uri="{FF2B5EF4-FFF2-40B4-BE49-F238E27FC236}">
                <a16:creationId xmlns:a16="http://schemas.microsoft.com/office/drawing/2014/main" id="{18F462F6-857C-4EED-B010-8D220BB000E7}"/>
              </a:ext>
            </a:extLst>
          </p:cNvPr>
          <p:cNvSpPr txBox="1"/>
          <p:nvPr/>
        </p:nvSpPr>
        <p:spPr>
          <a:xfrm>
            <a:off x="4722289" y="3523909"/>
            <a:ext cx="495649" cy="461665"/>
          </a:xfrm>
          <a:prstGeom prst="rect">
            <a:avLst/>
          </a:prstGeom>
          <a:no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rPr>
              <a:t>02</a:t>
            </a:r>
          </a:p>
        </p:txBody>
      </p:sp>
      <p:sp>
        <p:nvSpPr>
          <p:cNvPr id="153" name="TextBox 152">
            <a:extLst>
              <a:ext uri="{FF2B5EF4-FFF2-40B4-BE49-F238E27FC236}">
                <a16:creationId xmlns:a16="http://schemas.microsoft.com/office/drawing/2014/main" id="{D943FC47-68D0-4A43-8419-423A8E7F91FB}"/>
              </a:ext>
            </a:extLst>
          </p:cNvPr>
          <p:cNvSpPr txBox="1"/>
          <p:nvPr/>
        </p:nvSpPr>
        <p:spPr>
          <a:xfrm>
            <a:off x="4942700" y="4209052"/>
            <a:ext cx="495649" cy="461665"/>
          </a:xfrm>
          <a:prstGeom prst="rect">
            <a:avLst/>
          </a:prstGeom>
          <a:no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rPr>
              <a:t>03</a:t>
            </a:r>
          </a:p>
        </p:txBody>
      </p:sp>
      <p:sp>
        <p:nvSpPr>
          <p:cNvPr id="154" name="TextBox 153">
            <a:extLst>
              <a:ext uri="{FF2B5EF4-FFF2-40B4-BE49-F238E27FC236}">
                <a16:creationId xmlns:a16="http://schemas.microsoft.com/office/drawing/2014/main" id="{F53D6E39-14CB-4D1A-8E9E-608C275EC53A}"/>
              </a:ext>
            </a:extLst>
          </p:cNvPr>
          <p:cNvSpPr txBox="1"/>
          <p:nvPr/>
        </p:nvSpPr>
        <p:spPr>
          <a:xfrm>
            <a:off x="4654907" y="4705039"/>
            <a:ext cx="451085" cy="830997"/>
          </a:xfrm>
          <a:prstGeom prst="rect">
            <a:avLst/>
          </a:prstGeom>
          <a:noFill/>
        </p:spPr>
        <p:txBody>
          <a:bodyPr wrap="none" rtlCol="0" anchor="ctr">
            <a:spAutoFit/>
          </a:bodyPr>
          <a:lstStyle>
            <a:defPPr>
              <a:defRPr lang="en-US"/>
            </a:defPPr>
            <a:lvl1pPr algn="ctr">
              <a:defRPr sz="2400" b="1">
                <a:solidFill>
                  <a:schemeClr val="bg1"/>
                </a:solidFill>
                <a:effectLst>
                  <a:outerShdw blurRad="38100" dist="38100" dir="2700000" algn="tl">
                    <a:srgbClr val="000000">
                      <a:alpha val="43137"/>
                    </a:srgbClr>
                  </a:outerShdw>
                </a:effectLst>
              </a:defRPr>
            </a:lvl1pPr>
          </a:lstStyle>
          <a:p>
            <a:r>
              <a:rPr lang="en-US" dirty="0"/>
              <a:t>04</a:t>
            </a:r>
          </a:p>
        </p:txBody>
      </p:sp>
      <p:sp>
        <p:nvSpPr>
          <p:cNvPr id="155" name="TextBox 154">
            <a:extLst>
              <a:ext uri="{FF2B5EF4-FFF2-40B4-BE49-F238E27FC236}">
                <a16:creationId xmlns:a16="http://schemas.microsoft.com/office/drawing/2014/main" id="{976013E8-B887-45C3-84E6-A03629151BB0}"/>
              </a:ext>
            </a:extLst>
          </p:cNvPr>
          <p:cNvSpPr txBox="1"/>
          <p:nvPr/>
        </p:nvSpPr>
        <p:spPr>
          <a:xfrm>
            <a:off x="4004999" y="5126924"/>
            <a:ext cx="495649" cy="461665"/>
          </a:xfrm>
          <a:prstGeom prst="rect">
            <a:avLst/>
          </a:prstGeom>
          <a:no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rPr>
              <a:t>05</a:t>
            </a:r>
          </a:p>
        </p:txBody>
      </p:sp>
      <p:sp>
        <p:nvSpPr>
          <p:cNvPr id="156" name="TextBox 155">
            <a:extLst>
              <a:ext uri="{FF2B5EF4-FFF2-40B4-BE49-F238E27FC236}">
                <a16:creationId xmlns:a16="http://schemas.microsoft.com/office/drawing/2014/main" id="{2B41E31E-6397-4FB2-8321-563C1D38A19A}"/>
              </a:ext>
            </a:extLst>
          </p:cNvPr>
          <p:cNvSpPr txBox="1"/>
          <p:nvPr/>
        </p:nvSpPr>
        <p:spPr>
          <a:xfrm>
            <a:off x="3369030" y="4819106"/>
            <a:ext cx="495649" cy="461665"/>
          </a:xfrm>
          <a:prstGeom prst="rect">
            <a:avLst/>
          </a:prstGeom>
          <a:no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rPr>
              <a:t>06</a:t>
            </a:r>
          </a:p>
        </p:txBody>
      </p:sp>
      <p:sp>
        <p:nvSpPr>
          <p:cNvPr id="157" name="TextBox 156">
            <a:extLst>
              <a:ext uri="{FF2B5EF4-FFF2-40B4-BE49-F238E27FC236}">
                <a16:creationId xmlns:a16="http://schemas.microsoft.com/office/drawing/2014/main" id="{4856BF79-F8C9-40F0-8DBD-D30EE2C13987}"/>
              </a:ext>
            </a:extLst>
          </p:cNvPr>
          <p:cNvSpPr txBox="1"/>
          <p:nvPr/>
        </p:nvSpPr>
        <p:spPr>
          <a:xfrm>
            <a:off x="3152927" y="4217741"/>
            <a:ext cx="495649" cy="461665"/>
          </a:xfrm>
          <a:prstGeom prst="rect">
            <a:avLst/>
          </a:prstGeom>
          <a:no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rPr>
              <a:t>07</a:t>
            </a:r>
          </a:p>
        </p:txBody>
      </p:sp>
      <p:sp>
        <p:nvSpPr>
          <p:cNvPr id="158" name="TextBox 157">
            <a:extLst>
              <a:ext uri="{FF2B5EF4-FFF2-40B4-BE49-F238E27FC236}">
                <a16:creationId xmlns:a16="http://schemas.microsoft.com/office/drawing/2014/main" id="{80BCF99A-C046-4F84-BF6B-F0744177CC97}"/>
              </a:ext>
            </a:extLst>
          </p:cNvPr>
          <p:cNvSpPr txBox="1"/>
          <p:nvPr/>
        </p:nvSpPr>
        <p:spPr>
          <a:xfrm>
            <a:off x="3369030" y="3596949"/>
            <a:ext cx="495649" cy="461665"/>
          </a:xfrm>
          <a:prstGeom prst="rect">
            <a:avLst/>
          </a:prstGeom>
          <a:no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rPr>
              <a:t>08</a:t>
            </a:r>
          </a:p>
        </p:txBody>
      </p:sp>
      <p:grpSp>
        <p:nvGrpSpPr>
          <p:cNvPr id="165" name="Group 164"/>
          <p:cNvGrpSpPr/>
          <p:nvPr/>
        </p:nvGrpSpPr>
        <p:grpSpPr>
          <a:xfrm>
            <a:off x="1977130" y="9501232"/>
            <a:ext cx="2783800" cy="561457"/>
            <a:chOff x="2888938" y="3097223"/>
            <a:chExt cx="2783800" cy="561457"/>
          </a:xfrm>
        </p:grpSpPr>
        <p:sp>
          <p:nvSpPr>
            <p:cNvPr id="170" name="TextBox 169">
              <a:extLst>
                <a:ext uri="{FF2B5EF4-FFF2-40B4-BE49-F238E27FC236}">
                  <a16:creationId xmlns:a16="http://schemas.microsoft.com/office/drawing/2014/main" id="{2708348D-68D3-4357-B103-23F6C4CA9361}"/>
                </a:ext>
              </a:extLst>
            </p:cNvPr>
            <p:cNvSpPr txBox="1"/>
            <p:nvPr/>
          </p:nvSpPr>
          <p:spPr>
            <a:xfrm>
              <a:off x="2991285" y="3435990"/>
              <a:ext cx="2681453" cy="222690"/>
            </a:xfrm>
            <a:prstGeom prst="rect">
              <a:avLst/>
            </a:prstGeom>
            <a:noFill/>
          </p:spPr>
          <p:txBody>
            <a:bodyPr wrap="square" lIns="0" rIns="0" rtlCol="0" anchor="t">
              <a:spAutoFit/>
            </a:bodyPr>
            <a:lstStyle/>
            <a:p>
              <a:endParaRPr lang="en-US" sz="847" dirty="0">
                <a:solidFill>
                  <a:schemeClr val="tx1">
                    <a:lumMod val="65000"/>
                    <a:lumOff val="35000"/>
                  </a:schemeClr>
                </a:solidFill>
              </a:endParaRPr>
            </a:p>
          </p:txBody>
        </p:sp>
        <p:sp>
          <p:nvSpPr>
            <p:cNvPr id="168" name="Rectangle 167"/>
            <p:cNvSpPr/>
            <p:nvPr/>
          </p:nvSpPr>
          <p:spPr>
            <a:xfrm>
              <a:off x="2888938" y="3097223"/>
              <a:ext cx="184731" cy="215444"/>
            </a:xfrm>
            <a:prstGeom prst="rect">
              <a:avLst/>
            </a:prstGeom>
          </p:spPr>
          <p:txBody>
            <a:bodyPr wrap="none">
              <a:spAutoFit/>
            </a:bodyPr>
            <a:lstStyle/>
            <a:p>
              <a:endParaRPr lang="en-US" sz="800" dirty="0">
                <a:solidFill>
                  <a:schemeClr val="tx1">
                    <a:lumMod val="65000"/>
                    <a:lumOff val="35000"/>
                  </a:schemeClr>
                </a:solidFill>
              </a:endParaRPr>
            </a:p>
          </p:txBody>
        </p:sp>
      </p:grpSp>
      <p:grpSp>
        <p:nvGrpSpPr>
          <p:cNvPr id="161" name="Group 160">
            <a:extLst>
              <a:ext uri="{FF2B5EF4-FFF2-40B4-BE49-F238E27FC236}">
                <a16:creationId xmlns:a16="http://schemas.microsoft.com/office/drawing/2014/main" id="{097955CB-59D7-46F3-B7A8-4A375B598D36}"/>
              </a:ext>
            </a:extLst>
          </p:cNvPr>
          <p:cNvGrpSpPr/>
          <p:nvPr/>
        </p:nvGrpSpPr>
        <p:grpSpPr>
          <a:xfrm>
            <a:off x="493276" y="6804192"/>
            <a:ext cx="1304435" cy="689858"/>
            <a:chOff x="-38319" y="3261736"/>
            <a:chExt cx="1147376" cy="1303702"/>
          </a:xfrm>
        </p:grpSpPr>
        <p:sp>
          <p:nvSpPr>
            <p:cNvPr id="163" name="TextBox 162">
              <a:extLst>
                <a:ext uri="{FF2B5EF4-FFF2-40B4-BE49-F238E27FC236}">
                  <a16:creationId xmlns:a16="http://schemas.microsoft.com/office/drawing/2014/main" id="{17228BDE-76B8-4C65-86BC-D42B5A7DD968}"/>
                </a:ext>
              </a:extLst>
            </p:cNvPr>
            <p:cNvSpPr txBox="1"/>
            <p:nvPr/>
          </p:nvSpPr>
          <p:spPr>
            <a:xfrm>
              <a:off x="-38319" y="3261736"/>
              <a:ext cx="1147376" cy="523476"/>
            </a:xfrm>
            <a:prstGeom prst="rect">
              <a:avLst/>
            </a:prstGeom>
            <a:noFill/>
          </p:spPr>
          <p:txBody>
            <a:bodyPr wrap="square" lIns="0" rtlCol="0" anchor="ctr">
              <a:spAutoFit/>
            </a:bodyPr>
            <a:lstStyle/>
            <a:p>
              <a:r>
                <a:rPr lang="en-US" sz="1200" b="1" dirty="0">
                  <a:latin typeface="Trebuchet MS" panose="020B0603020202020204" pitchFamily="34" charset="0"/>
                </a:rPr>
                <a:t>USD 16,000 Mn</a:t>
              </a:r>
            </a:p>
          </p:txBody>
        </p:sp>
        <p:sp>
          <p:nvSpPr>
            <p:cNvPr id="164" name="TextBox 163">
              <a:extLst>
                <a:ext uri="{FF2B5EF4-FFF2-40B4-BE49-F238E27FC236}">
                  <a16:creationId xmlns:a16="http://schemas.microsoft.com/office/drawing/2014/main" id="{1B043E4A-1307-4532-83A7-2C50D80738E4}"/>
                </a:ext>
              </a:extLst>
            </p:cNvPr>
            <p:cNvSpPr txBox="1"/>
            <p:nvPr/>
          </p:nvSpPr>
          <p:spPr>
            <a:xfrm>
              <a:off x="-30524" y="3692978"/>
              <a:ext cx="1139581" cy="872460"/>
            </a:xfrm>
            <a:prstGeom prst="rect">
              <a:avLst/>
            </a:prstGeom>
            <a:noFill/>
          </p:spPr>
          <p:txBody>
            <a:bodyPr wrap="square" lIns="0" rIns="0" rtlCol="0" anchor="t">
              <a:spAutoFit/>
            </a:bodyPr>
            <a:lstStyle/>
            <a:p>
              <a:r>
                <a:rPr lang="en-US" sz="800" b="1">
                  <a:solidFill>
                    <a:schemeClr val="tx1">
                      <a:lumMod val="50000"/>
                    </a:schemeClr>
                  </a:solidFill>
                  <a:latin typeface="Trebuchet MS" panose="020B0603020202020204" pitchFamily="34" charset="0"/>
                </a:rPr>
                <a:t>Sector - </a:t>
              </a:r>
              <a:r>
                <a:rPr lang="en-US" sz="800">
                  <a:solidFill>
                    <a:schemeClr val="tx1">
                      <a:lumMod val="50000"/>
                    </a:schemeClr>
                  </a:solidFill>
                  <a:latin typeface="Trebuchet MS" panose="020B0603020202020204" pitchFamily="34" charset="0"/>
                </a:rPr>
                <a:t>Consumer Tech  </a:t>
              </a:r>
            </a:p>
            <a:p>
              <a:r>
                <a:rPr lang="en-US" sz="800" b="1" smtClean="0">
                  <a:solidFill>
                    <a:schemeClr val="tx1">
                      <a:lumMod val="50000"/>
                    </a:schemeClr>
                  </a:solidFill>
                  <a:latin typeface="Trebuchet MS" panose="020B0603020202020204" pitchFamily="34" charset="0"/>
                </a:rPr>
                <a:t>Target </a:t>
              </a:r>
              <a:r>
                <a:rPr lang="en-US" sz="800" b="1" dirty="0">
                  <a:solidFill>
                    <a:schemeClr val="tx1">
                      <a:lumMod val="50000"/>
                    </a:schemeClr>
                  </a:solidFill>
                  <a:latin typeface="Trebuchet MS" panose="020B0603020202020204" pitchFamily="34" charset="0"/>
                </a:rPr>
                <a:t>- </a:t>
              </a:r>
              <a:r>
                <a:rPr lang="en-US" sz="800" dirty="0">
                  <a:solidFill>
                    <a:schemeClr val="tx1">
                      <a:lumMod val="50000"/>
                    </a:schemeClr>
                  </a:solidFill>
                  <a:latin typeface="Trebuchet MS" panose="020B0603020202020204" pitchFamily="34" charset="0"/>
                </a:rPr>
                <a:t>Flipkart </a:t>
              </a:r>
              <a:endParaRPr lang="en-US" sz="800" b="1" dirty="0">
                <a:solidFill>
                  <a:schemeClr val="tx1">
                    <a:lumMod val="50000"/>
                  </a:schemeClr>
                </a:solidFill>
                <a:latin typeface="Trebuchet MS" panose="020B0603020202020204" pitchFamily="34" charset="0"/>
              </a:endParaRPr>
            </a:p>
            <a:p>
              <a:r>
                <a:rPr lang="en-US" sz="800" b="1">
                  <a:solidFill>
                    <a:schemeClr val="tx1">
                      <a:lumMod val="50000"/>
                    </a:schemeClr>
                  </a:solidFill>
                  <a:latin typeface="Trebuchet MS" panose="020B0603020202020204" pitchFamily="34" charset="0"/>
                </a:rPr>
                <a:t>Buyer </a:t>
              </a:r>
              <a:r>
                <a:rPr lang="en-US" sz="800" b="1" smtClean="0">
                  <a:solidFill>
                    <a:schemeClr val="tx1">
                      <a:lumMod val="50000"/>
                    </a:schemeClr>
                  </a:solidFill>
                  <a:latin typeface="Trebuchet MS" panose="020B0603020202020204" pitchFamily="34" charset="0"/>
                </a:rPr>
                <a:t>- </a:t>
              </a:r>
              <a:r>
                <a:rPr lang="en-US" sz="800" dirty="0">
                  <a:solidFill>
                    <a:schemeClr val="tx1">
                      <a:lumMod val="50000"/>
                    </a:schemeClr>
                  </a:solidFill>
                  <a:latin typeface="Trebuchet MS" panose="020B0603020202020204" pitchFamily="34" charset="0"/>
                </a:rPr>
                <a:t>Walmart </a:t>
              </a:r>
              <a:endParaRPr lang="en-US" sz="800" b="1" dirty="0">
                <a:solidFill>
                  <a:schemeClr val="tx1">
                    <a:lumMod val="50000"/>
                  </a:schemeClr>
                </a:solidFill>
                <a:latin typeface="Trebuchet MS" panose="020B0603020202020204" pitchFamily="34" charset="0"/>
              </a:endParaRPr>
            </a:p>
          </p:txBody>
        </p:sp>
      </p:grpSp>
      <p:sp>
        <p:nvSpPr>
          <p:cNvPr id="207" name="TextBox 206">
            <a:extLst>
              <a:ext uri="{FF2B5EF4-FFF2-40B4-BE49-F238E27FC236}">
                <a16:creationId xmlns:a16="http://schemas.microsoft.com/office/drawing/2014/main" id="{70B8FE0A-8029-45E5-8764-EBC2BD7A131A}"/>
              </a:ext>
            </a:extLst>
          </p:cNvPr>
          <p:cNvSpPr txBox="1"/>
          <p:nvPr/>
        </p:nvSpPr>
        <p:spPr>
          <a:xfrm>
            <a:off x="370472" y="6324013"/>
            <a:ext cx="550152" cy="523220"/>
          </a:xfrm>
          <a:prstGeom prst="rect">
            <a:avLst/>
          </a:prstGeom>
          <a:noFill/>
        </p:spPr>
        <p:txBody>
          <a:bodyPr wrap="none" rtlCol="0" anchor="ctr">
            <a:spAutoFit/>
          </a:bodyPr>
          <a:lstStyle/>
          <a:p>
            <a:pPr algn="ctr"/>
            <a:r>
              <a:rPr lang="en-US" sz="2800" dirty="0">
                <a:solidFill>
                  <a:srgbClr val="404040"/>
                </a:solidFill>
              </a:rPr>
              <a:t>01</a:t>
            </a:r>
          </a:p>
        </p:txBody>
      </p:sp>
      <p:grpSp>
        <p:nvGrpSpPr>
          <p:cNvPr id="266" name="Group 265">
            <a:extLst>
              <a:ext uri="{FF2B5EF4-FFF2-40B4-BE49-F238E27FC236}">
                <a16:creationId xmlns:a16="http://schemas.microsoft.com/office/drawing/2014/main" id="{097955CB-59D7-46F3-B7A8-4A375B598D36}"/>
              </a:ext>
            </a:extLst>
          </p:cNvPr>
          <p:cNvGrpSpPr/>
          <p:nvPr/>
        </p:nvGrpSpPr>
        <p:grpSpPr>
          <a:xfrm>
            <a:off x="2180203" y="6804192"/>
            <a:ext cx="1304435" cy="689858"/>
            <a:chOff x="-38319" y="3261736"/>
            <a:chExt cx="1147376" cy="1303702"/>
          </a:xfrm>
        </p:grpSpPr>
        <p:sp>
          <p:nvSpPr>
            <p:cNvPr id="267" name="TextBox 266">
              <a:extLst>
                <a:ext uri="{FF2B5EF4-FFF2-40B4-BE49-F238E27FC236}">
                  <a16:creationId xmlns:a16="http://schemas.microsoft.com/office/drawing/2014/main" id="{17228BDE-76B8-4C65-86BC-D42B5A7DD968}"/>
                </a:ext>
              </a:extLst>
            </p:cNvPr>
            <p:cNvSpPr txBox="1"/>
            <p:nvPr/>
          </p:nvSpPr>
          <p:spPr>
            <a:xfrm>
              <a:off x="-38319" y="3261736"/>
              <a:ext cx="1147376" cy="523476"/>
            </a:xfrm>
            <a:prstGeom prst="rect">
              <a:avLst/>
            </a:prstGeom>
            <a:noFill/>
          </p:spPr>
          <p:txBody>
            <a:bodyPr wrap="square" lIns="0" rtlCol="0" anchor="ctr">
              <a:spAutoFit/>
            </a:bodyPr>
            <a:lstStyle/>
            <a:p>
              <a:r>
                <a:rPr lang="en-US" sz="1200" b="1">
                  <a:solidFill>
                    <a:srgbClr val="ED1A3B"/>
                  </a:solidFill>
                  <a:latin typeface="Trebuchet MS" panose="020B0603020202020204" pitchFamily="34" charset="0"/>
                </a:rPr>
                <a:t>USD 6,307 Mn</a:t>
              </a:r>
              <a:endParaRPr lang="en-US" sz="1200" b="1" dirty="0">
                <a:solidFill>
                  <a:srgbClr val="ED1A3B"/>
                </a:solidFill>
                <a:latin typeface="Trebuchet MS" panose="020B0603020202020204" pitchFamily="34" charset="0"/>
              </a:endParaRPr>
            </a:p>
          </p:txBody>
        </p:sp>
        <p:sp>
          <p:nvSpPr>
            <p:cNvPr id="268" name="TextBox 267">
              <a:extLst>
                <a:ext uri="{FF2B5EF4-FFF2-40B4-BE49-F238E27FC236}">
                  <a16:creationId xmlns:a16="http://schemas.microsoft.com/office/drawing/2014/main" id="{1B043E4A-1307-4532-83A7-2C50D80738E4}"/>
                </a:ext>
              </a:extLst>
            </p:cNvPr>
            <p:cNvSpPr txBox="1"/>
            <p:nvPr/>
          </p:nvSpPr>
          <p:spPr>
            <a:xfrm>
              <a:off x="-30524" y="3692978"/>
              <a:ext cx="1139581" cy="872460"/>
            </a:xfrm>
            <a:prstGeom prst="rect">
              <a:avLst/>
            </a:prstGeom>
            <a:noFill/>
          </p:spPr>
          <p:txBody>
            <a:bodyPr wrap="square" lIns="0" rIns="0" rtlCol="0" anchor="t">
              <a:spAutoFit/>
            </a:bodyPr>
            <a:lstStyle/>
            <a:p>
              <a:r>
                <a:rPr lang="en-US" sz="800" b="1">
                  <a:solidFill>
                    <a:schemeClr val="tx1">
                      <a:lumMod val="50000"/>
                    </a:schemeClr>
                  </a:solidFill>
                  <a:latin typeface="Trebuchet MS" panose="020B0603020202020204" pitchFamily="34" charset="0"/>
                </a:rPr>
                <a:t>Sector - </a:t>
              </a:r>
              <a:r>
                <a:rPr lang="en-US" sz="800">
                  <a:solidFill>
                    <a:schemeClr val="tx1">
                      <a:lumMod val="50000"/>
                    </a:schemeClr>
                  </a:solidFill>
                  <a:latin typeface="Trebuchet MS" panose="020B0603020202020204" pitchFamily="34" charset="0"/>
                </a:rPr>
                <a:t>Telecom</a:t>
              </a:r>
              <a:r>
                <a:rPr lang="en-US" sz="800" b="1">
                  <a:solidFill>
                    <a:schemeClr val="tx1">
                      <a:lumMod val="50000"/>
                    </a:schemeClr>
                  </a:solidFill>
                  <a:latin typeface="Trebuchet MS" panose="020B0603020202020204" pitchFamily="34" charset="0"/>
                </a:rPr>
                <a:t> </a:t>
              </a:r>
              <a:endParaRPr lang="en-US" sz="800">
                <a:solidFill>
                  <a:schemeClr val="tx1">
                    <a:lumMod val="50000"/>
                  </a:schemeClr>
                </a:solidFill>
                <a:latin typeface="Trebuchet MS" panose="020B0603020202020204" pitchFamily="34" charset="0"/>
              </a:endParaRPr>
            </a:p>
            <a:p>
              <a:r>
                <a:rPr lang="en-US" sz="800" b="1">
                  <a:solidFill>
                    <a:schemeClr val="tx1">
                      <a:lumMod val="50000"/>
                    </a:schemeClr>
                  </a:solidFill>
                  <a:latin typeface="Trebuchet MS" panose="020B0603020202020204" pitchFamily="34" charset="0"/>
                </a:rPr>
                <a:t>Target - </a:t>
              </a:r>
              <a:r>
                <a:rPr lang="en-US" sz="800">
                  <a:solidFill>
                    <a:schemeClr val="tx1">
                      <a:lumMod val="50000"/>
                    </a:schemeClr>
                  </a:solidFill>
                  <a:latin typeface="Trebuchet MS" panose="020B0603020202020204" pitchFamily="34" charset="0"/>
                </a:rPr>
                <a:t>Indus tower Ltd.</a:t>
              </a:r>
              <a:endParaRPr lang="en-US" sz="800" b="1">
                <a:solidFill>
                  <a:schemeClr val="tx1">
                    <a:lumMod val="50000"/>
                  </a:schemeClr>
                </a:solidFill>
                <a:latin typeface="Trebuchet MS" panose="020B0603020202020204" pitchFamily="34" charset="0"/>
              </a:endParaRPr>
            </a:p>
            <a:p>
              <a:r>
                <a:rPr lang="en-US" sz="800" b="1">
                  <a:solidFill>
                    <a:schemeClr val="tx1">
                      <a:lumMod val="50000"/>
                    </a:schemeClr>
                  </a:solidFill>
                  <a:latin typeface="Trebuchet MS" panose="020B0603020202020204" pitchFamily="34" charset="0"/>
                </a:rPr>
                <a:t>Buyer - </a:t>
              </a:r>
              <a:r>
                <a:rPr lang="en-US" sz="800">
                  <a:solidFill>
                    <a:schemeClr val="tx1">
                      <a:lumMod val="50000"/>
                    </a:schemeClr>
                  </a:solidFill>
                  <a:latin typeface="Trebuchet MS" panose="020B0603020202020204" pitchFamily="34" charset="0"/>
                </a:rPr>
                <a:t>Bharti Infratel Ltd</a:t>
              </a:r>
              <a:r>
                <a:rPr lang="en-US" sz="800">
                  <a:solidFill>
                    <a:schemeClr val="tx1">
                      <a:lumMod val="75000"/>
                    </a:schemeClr>
                  </a:solidFill>
                  <a:latin typeface="Trebuchet MS" panose="020B0603020202020204" pitchFamily="34" charset="0"/>
                </a:rPr>
                <a:t>.</a:t>
              </a:r>
              <a:endParaRPr lang="en-US" sz="800" dirty="0">
                <a:solidFill>
                  <a:schemeClr val="tx1">
                    <a:lumMod val="75000"/>
                  </a:schemeClr>
                </a:solidFill>
                <a:latin typeface="Trebuchet MS" panose="020B0603020202020204" pitchFamily="34" charset="0"/>
              </a:endParaRPr>
            </a:p>
          </p:txBody>
        </p:sp>
      </p:grpSp>
      <p:sp>
        <p:nvSpPr>
          <p:cNvPr id="264" name="TextBox 263">
            <a:extLst>
              <a:ext uri="{FF2B5EF4-FFF2-40B4-BE49-F238E27FC236}">
                <a16:creationId xmlns:a16="http://schemas.microsoft.com/office/drawing/2014/main" id="{70B8FE0A-8029-45E5-8764-EBC2BD7A131A}"/>
              </a:ext>
            </a:extLst>
          </p:cNvPr>
          <p:cNvSpPr txBox="1"/>
          <p:nvPr/>
        </p:nvSpPr>
        <p:spPr>
          <a:xfrm>
            <a:off x="2057400" y="6324013"/>
            <a:ext cx="550151" cy="523220"/>
          </a:xfrm>
          <a:prstGeom prst="rect">
            <a:avLst/>
          </a:prstGeom>
          <a:noFill/>
        </p:spPr>
        <p:txBody>
          <a:bodyPr wrap="none" rtlCol="0" anchor="ctr">
            <a:spAutoFit/>
          </a:bodyPr>
          <a:lstStyle/>
          <a:p>
            <a:pPr algn="ctr"/>
            <a:r>
              <a:rPr lang="en-US" sz="2800" smtClean="0">
                <a:solidFill>
                  <a:srgbClr val="ED1A3B"/>
                </a:solidFill>
              </a:rPr>
              <a:t>02</a:t>
            </a:r>
            <a:endParaRPr lang="en-US" sz="2800" dirty="0">
              <a:solidFill>
                <a:srgbClr val="ED1A3B"/>
              </a:solidFill>
            </a:endParaRPr>
          </a:p>
        </p:txBody>
      </p:sp>
      <p:grpSp>
        <p:nvGrpSpPr>
          <p:cNvPr id="273" name="Group 272">
            <a:extLst>
              <a:ext uri="{FF2B5EF4-FFF2-40B4-BE49-F238E27FC236}">
                <a16:creationId xmlns:a16="http://schemas.microsoft.com/office/drawing/2014/main" id="{097955CB-59D7-46F3-B7A8-4A375B598D36}"/>
              </a:ext>
            </a:extLst>
          </p:cNvPr>
          <p:cNvGrpSpPr/>
          <p:nvPr/>
        </p:nvGrpSpPr>
        <p:grpSpPr>
          <a:xfrm>
            <a:off x="3759318" y="6804192"/>
            <a:ext cx="1304435" cy="689858"/>
            <a:chOff x="-38319" y="3261736"/>
            <a:chExt cx="1147376" cy="1303702"/>
          </a:xfrm>
        </p:grpSpPr>
        <p:sp>
          <p:nvSpPr>
            <p:cNvPr id="274" name="TextBox 273">
              <a:extLst>
                <a:ext uri="{FF2B5EF4-FFF2-40B4-BE49-F238E27FC236}">
                  <a16:creationId xmlns:a16="http://schemas.microsoft.com/office/drawing/2014/main" id="{17228BDE-76B8-4C65-86BC-D42B5A7DD968}"/>
                </a:ext>
              </a:extLst>
            </p:cNvPr>
            <p:cNvSpPr txBox="1"/>
            <p:nvPr/>
          </p:nvSpPr>
          <p:spPr>
            <a:xfrm>
              <a:off x="-38319" y="3261736"/>
              <a:ext cx="1147376" cy="523476"/>
            </a:xfrm>
            <a:prstGeom prst="rect">
              <a:avLst/>
            </a:prstGeom>
            <a:noFill/>
          </p:spPr>
          <p:txBody>
            <a:bodyPr wrap="square" lIns="0" rtlCol="0" anchor="ctr">
              <a:spAutoFit/>
            </a:bodyPr>
            <a:lstStyle/>
            <a:p>
              <a:r>
                <a:rPr lang="en-US" sz="1200" b="1">
                  <a:solidFill>
                    <a:srgbClr val="218F8B"/>
                  </a:solidFill>
                  <a:latin typeface="Trebuchet MS" panose="020B0603020202020204" pitchFamily="34" charset="0"/>
                </a:rPr>
                <a:t>USD 5,778 Mn</a:t>
              </a:r>
              <a:endParaRPr lang="en-US" sz="1200" b="1" dirty="0">
                <a:solidFill>
                  <a:srgbClr val="218F8B"/>
                </a:solidFill>
                <a:latin typeface="Trebuchet MS" panose="020B0603020202020204" pitchFamily="34" charset="0"/>
              </a:endParaRPr>
            </a:p>
          </p:txBody>
        </p:sp>
        <p:sp>
          <p:nvSpPr>
            <p:cNvPr id="275" name="TextBox 274">
              <a:extLst>
                <a:ext uri="{FF2B5EF4-FFF2-40B4-BE49-F238E27FC236}">
                  <a16:creationId xmlns:a16="http://schemas.microsoft.com/office/drawing/2014/main" id="{1B043E4A-1307-4532-83A7-2C50D80738E4}"/>
                </a:ext>
              </a:extLst>
            </p:cNvPr>
            <p:cNvSpPr txBox="1"/>
            <p:nvPr/>
          </p:nvSpPr>
          <p:spPr>
            <a:xfrm>
              <a:off x="-30524" y="3692978"/>
              <a:ext cx="1139581" cy="872460"/>
            </a:xfrm>
            <a:prstGeom prst="rect">
              <a:avLst/>
            </a:prstGeom>
            <a:noFill/>
          </p:spPr>
          <p:txBody>
            <a:bodyPr wrap="square" lIns="0" rIns="0" rtlCol="0" anchor="t">
              <a:spAutoFit/>
            </a:bodyPr>
            <a:lstStyle/>
            <a:p>
              <a:r>
                <a:rPr lang="en-US" sz="800" b="1">
                  <a:solidFill>
                    <a:schemeClr val="tx1">
                      <a:lumMod val="50000"/>
                    </a:schemeClr>
                  </a:solidFill>
                  <a:latin typeface="Trebuchet MS" panose="020B0603020202020204" pitchFamily="34" charset="0"/>
                </a:rPr>
                <a:t>Sector - </a:t>
              </a:r>
              <a:r>
                <a:rPr lang="en-US" sz="800">
                  <a:solidFill>
                    <a:schemeClr val="tx1">
                      <a:lumMod val="50000"/>
                    </a:schemeClr>
                  </a:solidFill>
                  <a:latin typeface="Trebuchet MS" panose="020B0603020202020204" pitchFamily="34" charset="0"/>
                </a:rPr>
                <a:t>Energy </a:t>
              </a:r>
              <a:r>
                <a:rPr lang="en-US" sz="800" b="1">
                  <a:solidFill>
                    <a:schemeClr val="tx1">
                      <a:lumMod val="50000"/>
                    </a:schemeClr>
                  </a:solidFill>
                  <a:latin typeface="Trebuchet MS" panose="020B0603020202020204" pitchFamily="34" charset="0"/>
                </a:rPr>
                <a:t> </a:t>
              </a:r>
              <a:endParaRPr lang="en-US" sz="800">
                <a:solidFill>
                  <a:schemeClr val="tx1">
                    <a:lumMod val="50000"/>
                  </a:schemeClr>
                </a:solidFill>
                <a:latin typeface="Trebuchet MS" panose="020B0603020202020204" pitchFamily="34" charset="0"/>
              </a:endParaRPr>
            </a:p>
            <a:p>
              <a:r>
                <a:rPr lang="en-US" sz="800" b="1">
                  <a:solidFill>
                    <a:schemeClr val="tx1">
                      <a:lumMod val="50000"/>
                    </a:schemeClr>
                  </a:solidFill>
                  <a:latin typeface="Trebuchet MS" panose="020B0603020202020204" pitchFamily="34" charset="0"/>
                </a:rPr>
                <a:t>Target - </a:t>
              </a:r>
              <a:r>
                <a:rPr lang="en-US" sz="800">
                  <a:solidFill>
                    <a:schemeClr val="tx1">
                      <a:lumMod val="50000"/>
                    </a:schemeClr>
                  </a:solidFill>
                  <a:latin typeface="Trebuchet MS" panose="020B0603020202020204" pitchFamily="34" charset="0"/>
                </a:rPr>
                <a:t>HPCL</a:t>
              </a:r>
            </a:p>
            <a:p>
              <a:r>
                <a:rPr lang="en-US" sz="800" b="1">
                  <a:solidFill>
                    <a:schemeClr val="tx1">
                      <a:lumMod val="50000"/>
                    </a:schemeClr>
                  </a:solidFill>
                  <a:latin typeface="Trebuchet MS" panose="020B0603020202020204" pitchFamily="34" charset="0"/>
                </a:rPr>
                <a:t>Buyer - </a:t>
              </a:r>
              <a:r>
                <a:rPr lang="en-US" sz="800">
                  <a:solidFill>
                    <a:schemeClr val="tx1">
                      <a:lumMod val="50000"/>
                    </a:schemeClr>
                  </a:solidFill>
                  <a:latin typeface="Trebuchet MS" panose="020B0603020202020204" pitchFamily="34" charset="0"/>
                </a:rPr>
                <a:t>ONGC Ltd.</a:t>
              </a:r>
              <a:endParaRPr lang="en-US" sz="800" dirty="0">
                <a:solidFill>
                  <a:schemeClr val="tx1">
                    <a:lumMod val="50000"/>
                  </a:schemeClr>
                </a:solidFill>
                <a:latin typeface="Trebuchet MS" panose="020B0603020202020204" pitchFamily="34" charset="0"/>
              </a:endParaRPr>
            </a:p>
          </p:txBody>
        </p:sp>
      </p:grpSp>
      <p:sp>
        <p:nvSpPr>
          <p:cNvPr id="271" name="TextBox 270">
            <a:extLst>
              <a:ext uri="{FF2B5EF4-FFF2-40B4-BE49-F238E27FC236}">
                <a16:creationId xmlns:a16="http://schemas.microsoft.com/office/drawing/2014/main" id="{70B8FE0A-8029-45E5-8764-EBC2BD7A131A}"/>
              </a:ext>
            </a:extLst>
          </p:cNvPr>
          <p:cNvSpPr txBox="1"/>
          <p:nvPr/>
        </p:nvSpPr>
        <p:spPr>
          <a:xfrm>
            <a:off x="3636515" y="6324013"/>
            <a:ext cx="550151" cy="523220"/>
          </a:xfrm>
          <a:prstGeom prst="rect">
            <a:avLst/>
          </a:prstGeom>
          <a:noFill/>
        </p:spPr>
        <p:txBody>
          <a:bodyPr wrap="none" rtlCol="0" anchor="ctr">
            <a:spAutoFit/>
          </a:bodyPr>
          <a:lstStyle/>
          <a:p>
            <a:pPr algn="ctr"/>
            <a:r>
              <a:rPr lang="en-US" sz="2800" smtClean="0">
                <a:solidFill>
                  <a:srgbClr val="218F8B"/>
                </a:solidFill>
              </a:rPr>
              <a:t>03</a:t>
            </a:r>
            <a:endParaRPr lang="en-US" sz="2800" dirty="0">
              <a:solidFill>
                <a:srgbClr val="218F8B"/>
              </a:solidFill>
            </a:endParaRPr>
          </a:p>
        </p:txBody>
      </p:sp>
      <p:grpSp>
        <p:nvGrpSpPr>
          <p:cNvPr id="280" name="Group 279">
            <a:extLst>
              <a:ext uri="{FF2B5EF4-FFF2-40B4-BE49-F238E27FC236}">
                <a16:creationId xmlns:a16="http://schemas.microsoft.com/office/drawing/2014/main" id="{097955CB-59D7-46F3-B7A8-4A375B598D36}"/>
              </a:ext>
            </a:extLst>
          </p:cNvPr>
          <p:cNvGrpSpPr/>
          <p:nvPr/>
        </p:nvGrpSpPr>
        <p:grpSpPr>
          <a:xfrm>
            <a:off x="5219733" y="6804192"/>
            <a:ext cx="1304435" cy="689858"/>
            <a:chOff x="-38319" y="3261736"/>
            <a:chExt cx="1147376" cy="1303702"/>
          </a:xfrm>
        </p:grpSpPr>
        <p:sp>
          <p:nvSpPr>
            <p:cNvPr id="281" name="TextBox 280">
              <a:extLst>
                <a:ext uri="{FF2B5EF4-FFF2-40B4-BE49-F238E27FC236}">
                  <a16:creationId xmlns:a16="http://schemas.microsoft.com/office/drawing/2014/main" id="{17228BDE-76B8-4C65-86BC-D42B5A7DD968}"/>
                </a:ext>
              </a:extLst>
            </p:cNvPr>
            <p:cNvSpPr txBox="1"/>
            <p:nvPr/>
          </p:nvSpPr>
          <p:spPr>
            <a:xfrm>
              <a:off x="-38319" y="3261736"/>
              <a:ext cx="1147376" cy="523476"/>
            </a:xfrm>
            <a:prstGeom prst="rect">
              <a:avLst/>
            </a:prstGeom>
            <a:noFill/>
          </p:spPr>
          <p:txBody>
            <a:bodyPr wrap="square" lIns="0" rtlCol="0" anchor="ctr">
              <a:spAutoFit/>
            </a:bodyPr>
            <a:lstStyle/>
            <a:p>
              <a:r>
                <a:rPr lang="en-US" sz="1200" b="1">
                  <a:solidFill>
                    <a:srgbClr val="02A5E2"/>
                  </a:solidFill>
                  <a:latin typeface="Trebuchet MS" panose="020B0603020202020204" pitchFamily="34" charset="0"/>
                </a:rPr>
                <a:t>USD 5,596 Mn</a:t>
              </a:r>
              <a:endParaRPr lang="en-US" sz="1200" b="1" dirty="0">
                <a:solidFill>
                  <a:srgbClr val="02A5E2"/>
                </a:solidFill>
                <a:latin typeface="Trebuchet MS" panose="020B0603020202020204" pitchFamily="34" charset="0"/>
              </a:endParaRPr>
            </a:p>
          </p:txBody>
        </p:sp>
        <p:sp>
          <p:nvSpPr>
            <p:cNvPr id="282" name="TextBox 281">
              <a:extLst>
                <a:ext uri="{FF2B5EF4-FFF2-40B4-BE49-F238E27FC236}">
                  <a16:creationId xmlns:a16="http://schemas.microsoft.com/office/drawing/2014/main" id="{1B043E4A-1307-4532-83A7-2C50D80738E4}"/>
                </a:ext>
              </a:extLst>
            </p:cNvPr>
            <p:cNvSpPr txBox="1"/>
            <p:nvPr/>
          </p:nvSpPr>
          <p:spPr>
            <a:xfrm>
              <a:off x="-30524" y="3692978"/>
              <a:ext cx="1139581" cy="872460"/>
            </a:xfrm>
            <a:prstGeom prst="rect">
              <a:avLst/>
            </a:prstGeom>
            <a:noFill/>
          </p:spPr>
          <p:txBody>
            <a:bodyPr wrap="square" lIns="0" rIns="0" rtlCol="0" anchor="t">
              <a:spAutoFit/>
            </a:bodyPr>
            <a:lstStyle/>
            <a:p>
              <a:r>
                <a:rPr lang="en-US" sz="800" b="1">
                  <a:solidFill>
                    <a:schemeClr val="tx1">
                      <a:lumMod val="50000"/>
                    </a:schemeClr>
                  </a:solidFill>
                  <a:latin typeface="Trebuchet MS" panose="020B0603020202020204" pitchFamily="34" charset="0"/>
                </a:rPr>
                <a:t>Sector - </a:t>
              </a:r>
              <a:r>
                <a:rPr lang="en-US" sz="800">
                  <a:solidFill>
                    <a:schemeClr val="tx1">
                      <a:lumMod val="50000"/>
                    </a:schemeClr>
                  </a:solidFill>
                  <a:latin typeface="Trebuchet MS" panose="020B0603020202020204" pitchFamily="34" charset="0"/>
                </a:rPr>
                <a:t>Materials </a:t>
              </a:r>
              <a:r>
                <a:rPr lang="en-US" sz="800" b="1">
                  <a:solidFill>
                    <a:schemeClr val="tx1">
                      <a:lumMod val="50000"/>
                    </a:schemeClr>
                  </a:solidFill>
                  <a:latin typeface="Trebuchet MS" panose="020B0603020202020204" pitchFamily="34" charset="0"/>
                </a:rPr>
                <a:t> </a:t>
              </a:r>
              <a:endParaRPr lang="en-US" sz="800">
                <a:solidFill>
                  <a:schemeClr val="tx1">
                    <a:lumMod val="50000"/>
                  </a:schemeClr>
                </a:solidFill>
                <a:latin typeface="Trebuchet MS" panose="020B0603020202020204" pitchFamily="34" charset="0"/>
              </a:endParaRPr>
            </a:p>
            <a:p>
              <a:r>
                <a:rPr lang="en-US" sz="800" b="1">
                  <a:solidFill>
                    <a:schemeClr val="tx1">
                      <a:lumMod val="50000"/>
                    </a:schemeClr>
                  </a:solidFill>
                  <a:latin typeface="Trebuchet MS" panose="020B0603020202020204" pitchFamily="34" charset="0"/>
                </a:rPr>
                <a:t>Target - </a:t>
              </a:r>
              <a:r>
                <a:rPr lang="en-US" sz="800">
                  <a:solidFill>
                    <a:schemeClr val="tx1">
                      <a:lumMod val="50000"/>
                    </a:schemeClr>
                  </a:solidFill>
                  <a:latin typeface="Trebuchet MS" panose="020B0603020202020204" pitchFamily="34" charset="0"/>
                </a:rPr>
                <a:t>Tata Steel</a:t>
              </a:r>
              <a:endParaRPr lang="en-US" sz="800" b="1">
                <a:solidFill>
                  <a:schemeClr val="tx1">
                    <a:lumMod val="50000"/>
                  </a:schemeClr>
                </a:solidFill>
                <a:latin typeface="Trebuchet MS" panose="020B0603020202020204" pitchFamily="34" charset="0"/>
              </a:endParaRPr>
            </a:p>
            <a:p>
              <a:r>
                <a:rPr lang="en-US" sz="800" b="1">
                  <a:solidFill>
                    <a:schemeClr val="tx1">
                      <a:lumMod val="50000"/>
                    </a:schemeClr>
                  </a:solidFill>
                  <a:latin typeface="Trebuchet MS" panose="020B0603020202020204" pitchFamily="34" charset="0"/>
                </a:rPr>
                <a:t>Buyer - </a:t>
              </a:r>
              <a:r>
                <a:rPr lang="en-US" sz="800">
                  <a:solidFill>
                    <a:schemeClr val="tx1">
                      <a:lumMod val="50000"/>
                    </a:schemeClr>
                  </a:solidFill>
                  <a:latin typeface="Trebuchet MS" panose="020B0603020202020204" pitchFamily="34" charset="0"/>
                </a:rPr>
                <a:t>Bamnipal Steel Ltd.</a:t>
              </a:r>
              <a:endParaRPr lang="en-US" sz="800" b="1" dirty="0">
                <a:solidFill>
                  <a:schemeClr val="tx1">
                    <a:lumMod val="50000"/>
                  </a:schemeClr>
                </a:solidFill>
                <a:latin typeface="Trebuchet MS" panose="020B0603020202020204" pitchFamily="34" charset="0"/>
              </a:endParaRPr>
            </a:p>
          </p:txBody>
        </p:sp>
      </p:grpSp>
      <p:sp>
        <p:nvSpPr>
          <p:cNvPr id="278" name="TextBox 277">
            <a:extLst>
              <a:ext uri="{FF2B5EF4-FFF2-40B4-BE49-F238E27FC236}">
                <a16:creationId xmlns:a16="http://schemas.microsoft.com/office/drawing/2014/main" id="{70B8FE0A-8029-45E5-8764-EBC2BD7A131A}"/>
              </a:ext>
            </a:extLst>
          </p:cNvPr>
          <p:cNvSpPr txBox="1"/>
          <p:nvPr/>
        </p:nvSpPr>
        <p:spPr>
          <a:xfrm>
            <a:off x="5096930" y="6324013"/>
            <a:ext cx="550151" cy="523220"/>
          </a:xfrm>
          <a:prstGeom prst="rect">
            <a:avLst/>
          </a:prstGeom>
          <a:noFill/>
        </p:spPr>
        <p:txBody>
          <a:bodyPr wrap="none" rtlCol="0" anchor="ctr">
            <a:spAutoFit/>
          </a:bodyPr>
          <a:lstStyle/>
          <a:p>
            <a:pPr algn="ctr"/>
            <a:r>
              <a:rPr lang="en-US" sz="2800" smtClean="0">
                <a:solidFill>
                  <a:srgbClr val="01A3DD"/>
                </a:solidFill>
              </a:rPr>
              <a:t>04</a:t>
            </a:r>
            <a:endParaRPr lang="en-US" sz="2800" dirty="0">
              <a:solidFill>
                <a:srgbClr val="01A3DD"/>
              </a:solidFill>
            </a:endParaRPr>
          </a:p>
        </p:txBody>
      </p:sp>
      <p:grpSp>
        <p:nvGrpSpPr>
          <p:cNvPr id="287" name="Group 286">
            <a:extLst>
              <a:ext uri="{FF2B5EF4-FFF2-40B4-BE49-F238E27FC236}">
                <a16:creationId xmlns:a16="http://schemas.microsoft.com/office/drawing/2014/main" id="{097955CB-59D7-46F3-B7A8-4A375B598D36}"/>
              </a:ext>
            </a:extLst>
          </p:cNvPr>
          <p:cNvGrpSpPr/>
          <p:nvPr/>
        </p:nvGrpSpPr>
        <p:grpSpPr>
          <a:xfrm>
            <a:off x="493276" y="8101225"/>
            <a:ext cx="1515997" cy="823874"/>
            <a:chOff x="-38319" y="3241128"/>
            <a:chExt cx="1333465" cy="1556969"/>
          </a:xfrm>
        </p:grpSpPr>
        <p:sp>
          <p:nvSpPr>
            <p:cNvPr id="288" name="TextBox 287">
              <a:extLst>
                <a:ext uri="{FF2B5EF4-FFF2-40B4-BE49-F238E27FC236}">
                  <a16:creationId xmlns:a16="http://schemas.microsoft.com/office/drawing/2014/main" id="{17228BDE-76B8-4C65-86BC-D42B5A7DD968}"/>
                </a:ext>
              </a:extLst>
            </p:cNvPr>
            <p:cNvSpPr txBox="1"/>
            <p:nvPr/>
          </p:nvSpPr>
          <p:spPr>
            <a:xfrm>
              <a:off x="-38319" y="3241128"/>
              <a:ext cx="1147376" cy="523477"/>
            </a:xfrm>
            <a:prstGeom prst="rect">
              <a:avLst/>
            </a:prstGeom>
            <a:noFill/>
          </p:spPr>
          <p:txBody>
            <a:bodyPr wrap="square" lIns="0" rtlCol="0" anchor="ctr">
              <a:spAutoFit/>
            </a:bodyPr>
            <a:lstStyle/>
            <a:p>
              <a:r>
                <a:rPr lang="en-US" sz="1200" b="1" dirty="0">
                  <a:solidFill>
                    <a:srgbClr val="DF8639"/>
                  </a:solidFill>
                  <a:latin typeface="Trebuchet MS" panose="020B0603020202020204" pitchFamily="34" charset="0"/>
                </a:rPr>
                <a:t>USD 4,542 </a:t>
              </a:r>
              <a:r>
                <a:rPr lang="en-US" sz="1200" b="1" dirty="0" err="1">
                  <a:solidFill>
                    <a:srgbClr val="DF8639"/>
                  </a:solidFill>
                  <a:latin typeface="Trebuchet MS" panose="020B0603020202020204" pitchFamily="34" charset="0"/>
                </a:rPr>
                <a:t>Mn</a:t>
              </a:r>
              <a:endParaRPr lang="en-US" sz="1200" b="1" dirty="0">
                <a:solidFill>
                  <a:srgbClr val="DF8639"/>
                </a:solidFill>
                <a:latin typeface="Trebuchet MS" panose="020B0603020202020204" pitchFamily="34" charset="0"/>
              </a:endParaRPr>
            </a:p>
          </p:txBody>
        </p:sp>
        <p:sp>
          <p:nvSpPr>
            <p:cNvPr id="289" name="TextBox 288">
              <a:extLst>
                <a:ext uri="{FF2B5EF4-FFF2-40B4-BE49-F238E27FC236}">
                  <a16:creationId xmlns:a16="http://schemas.microsoft.com/office/drawing/2014/main" id="{1B043E4A-1307-4532-83A7-2C50D80738E4}"/>
                </a:ext>
              </a:extLst>
            </p:cNvPr>
            <p:cNvSpPr txBox="1"/>
            <p:nvPr/>
          </p:nvSpPr>
          <p:spPr>
            <a:xfrm>
              <a:off x="-30524" y="3692979"/>
              <a:ext cx="1325670" cy="1105118"/>
            </a:xfrm>
            <a:prstGeom prst="rect">
              <a:avLst/>
            </a:prstGeom>
            <a:noFill/>
          </p:spPr>
          <p:txBody>
            <a:bodyPr wrap="square" lIns="0" rIns="0" rtlCol="0" anchor="t">
              <a:spAutoFit/>
            </a:bodyPr>
            <a:lstStyle/>
            <a:p>
              <a:r>
                <a:rPr lang="en-US" sz="800" b="1" dirty="0" smtClean="0">
                  <a:solidFill>
                    <a:schemeClr val="tx1">
                      <a:lumMod val="50000"/>
                    </a:schemeClr>
                  </a:solidFill>
                  <a:latin typeface="Trebuchet MS" panose="020B0603020202020204" pitchFamily="34" charset="0"/>
                </a:rPr>
                <a:t>Sector </a:t>
              </a:r>
              <a:r>
                <a:rPr lang="mr-IN" sz="800" b="1" dirty="0" smtClean="0">
                  <a:solidFill>
                    <a:schemeClr val="tx1">
                      <a:lumMod val="50000"/>
                    </a:schemeClr>
                  </a:solidFill>
                  <a:latin typeface="Trebuchet MS" panose="020B0603020202020204" pitchFamily="34" charset="0"/>
                </a:rPr>
                <a:t>–</a:t>
              </a:r>
              <a:r>
                <a:rPr lang="en-US" sz="800" b="1" dirty="0" smtClean="0">
                  <a:solidFill>
                    <a:schemeClr val="tx1">
                      <a:lumMod val="50000"/>
                    </a:schemeClr>
                  </a:solidFill>
                  <a:latin typeface="Trebuchet MS" panose="020B0603020202020204" pitchFamily="34" charset="0"/>
                </a:rPr>
                <a:t> </a:t>
              </a:r>
              <a:r>
                <a:rPr lang="en-US" sz="800" dirty="0" smtClean="0">
                  <a:solidFill>
                    <a:schemeClr val="tx1">
                      <a:lumMod val="50000"/>
                    </a:schemeClr>
                  </a:solidFill>
                  <a:latin typeface="Trebuchet MS" panose="020B0603020202020204" pitchFamily="34" charset="0"/>
                </a:rPr>
                <a:t>Consumer </a:t>
              </a:r>
            </a:p>
            <a:p>
              <a:r>
                <a:rPr lang="en-US" sz="800" b="1" dirty="0" smtClean="0">
                  <a:solidFill>
                    <a:schemeClr val="tx1">
                      <a:lumMod val="50000"/>
                    </a:schemeClr>
                  </a:solidFill>
                  <a:latin typeface="Trebuchet MS" panose="020B0603020202020204" pitchFamily="34" charset="0"/>
                </a:rPr>
                <a:t>Target </a:t>
              </a:r>
              <a:r>
                <a:rPr lang="en-US" sz="800" b="1" dirty="0">
                  <a:solidFill>
                    <a:schemeClr val="tx1">
                      <a:lumMod val="50000"/>
                    </a:schemeClr>
                  </a:solidFill>
                  <a:latin typeface="Trebuchet MS" panose="020B0603020202020204" pitchFamily="34" charset="0"/>
                </a:rPr>
                <a:t>- </a:t>
              </a:r>
              <a:r>
                <a:rPr lang="en-US" sz="800" dirty="0">
                  <a:solidFill>
                    <a:schemeClr val="tx1">
                      <a:lumMod val="50000"/>
                    </a:schemeClr>
                  </a:solidFill>
                  <a:latin typeface="Trebuchet MS" panose="020B0603020202020204" pitchFamily="34" charset="0"/>
                </a:rPr>
                <a:t>GlaxoSmithKline Consumer Healthcare Ltd.</a:t>
              </a:r>
            </a:p>
            <a:p>
              <a:r>
                <a:rPr lang="en-US" sz="800" b="1" dirty="0">
                  <a:solidFill>
                    <a:schemeClr val="tx1">
                      <a:lumMod val="50000"/>
                    </a:schemeClr>
                  </a:solidFill>
                  <a:latin typeface="Trebuchet MS" panose="020B0603020202020204" pitchFamily="34" charset="0"/>
                </a:rPr>
                <a:t>Buyer - </a:t>
              </a:r>
              <a:r>
                <a:rPr lang="en-US" sz="800" dirty="0">
                  <a:solidFill>
                    <a:schemeClr val="tx1">
                      <a:lumMod val="50000"/>
                    </a:schemeClr>
                  </a:solidFill>
                  <a:latin typeface="Trebuchet MS" panose="020B0603020202020204" pitchFamily="34" charset="0"/>
                </a:rPr>
                <a:t>Hindustan Unilever Ltd.</a:t>
              </a:r>
              <a:endParaRPr lang="en-US" sz="800" b="1" dirty="0">
                <a:solidFill>
                  <a:schemeClr val="tx1">
                    <a:lumMod val="50000"/>
                  </a:schemeClr>
                </a:solidFill>
                <a:latin typeface="Trebuchet MS" panose="020B0603020202020204" pitchFamily="34" charset="0"/>
              </a:endParaRPr>
            </a:p>
          </p:txBody>
        </p:sp>
      </p:grpSp>
      <p:sp>
        <p:nvSpPr>
          <p:cNvPr id="285" name="TextBox 284">
            <a:extLst>
              <a:ext uri="{FF2B5EF4-FFF2-40B4-BE49-F238E27FC236}">
                <a16:creationId xmlns:a16="http://schemas.microsoft.com/office/drawing/2014/main" id="{70B8FE0A-8029-45E5-8764-EBC2BD7A131A}"/>
              </a:ext>
            </a:extLst>
          </p:cNvPr>
          <p:cNvSpPr txBox="1"/>
          <p:nvPr/>
        </p:nvSpPr>
        <p:spPr>
          <a:xfrm>
            <a:off x="370473" y="7631952"/>
            <a:ext cx="550151" cy="523220"/>
          </a:xfrm>
          <a:prstGeom prst="rect">
            <a:avLst/>
          </a:prstGeom>
          <a:noFill/>
        </p:spPr>
        <p:txBody>
          <a:bodyPr wrap="none" rtlCol="0" anchor="ctr">
            <a:spAutoFit/>
          </a:bodyPr>
          <a:lstStyle/>
          <a:p>
            <a:pPr algn="ctr"/>
            <a:r>
              <a:rPr lang="en-US" sz="2800" smtClean="0">
                <a:solidFill>
                  <a:srgbClr val="DF8639"/>
                </a:solidFill>
              </a:rPr>
              <a:t>05</a:t>
            </a:r>
            <a:endParaRPr lang="en-US" sz="2800" dirty="0">
              <a:solidFill>
                <a:srgbClr val="DF8639"/>
              </a:solidFill>
            </a:endParaRPr>
          </a:p>
        </p:txBody>
      </p:sp>
      <p:grpSp>
        <p:nvGrpSpPr>
          <p:cNvPr id="294" name="Group 293">
            <a:extLst>
              <a:ext uri="{FF2B5EF4-FFF2-40B4-BE49-F238E27FC236}">
                <a16:creationId xmlns:a16="http://schemas.microsoft.com/office/drawing/2014/main" id="{097955CB-59D7-46F3-B7A8-4A375B598D36}"/>
              </a:ext>
            </a:extLst>
          </p:cNvPr>
          <p:cNvGrpSpPr/>
          <p:nvPr/>
        </p:nvGrpSpPr>
        <p:grpSpPr>
          <a:xfrm>
            <a:off x="2180203" y="8106366"/>
            <a:ext cx="1304435" cy="695623"/>
            <a:chOff x="-38319" y="3250841"/>
            <a:chExt cx="1147376" cy="1314597"/>
          </a:xfrm>
        </p:grpSpPr>
        <p:sp>
          <p:nvSpPr>
            <p:cNvPr id="295" name="TextBox 294">
              <a:extLst>
                <a:ext uri="{FF2B5EF4-FFF2-40B4-BE49-F238E27FC236}">
                  <a16:creationId xmlns:a16="http://schemas.microsoft.com/office/drawing/2014/main" id="{17228BDE-76B8-4C65-86BC-D42B5A7DD968}"/>
                </a:ext>
              </a:extLst>
            </p:cNvPr>
            <p:cNvSpPr txBox="1"/>
            <p:nvPr/>
          </p:nvSpPr>
          <p:spPr>
            <a:xfrm>
              <a:off x="-38319" y="3250841"/>
              <a:ext cx="1147376" cy="523476"/>
            </a:xfrm>
            <a:prstGeom prst="rect">
              <a:avLst/>
            </a:prstGeom>
            <a:noFill/>
          </p:spPr>
          <p:txBody>
            <a:bodyPr wrap="square" lIns="0" rtlCol="0" anchor="ctr">
              <a:spAutoFit/>
            </a:bodyPr>
            <a:lstStyle/>
            <a:p>
              <a:r>
                <a:rPr lang="en-US" sz="1200" b="1" dirty="0">
                  <a:solidFill>
                    <a:srgbClr val="98002E"/>
                  </a:solidFill>
                  <a:latin typeface="Trebuchet MS" panose="020B0603020202020204" pitchFamily="34" charset="0"/>
                </a:rPr>
                <a:t>USD 4,200 </a:t>
              </a:r>
              <a:r>
                <a:rPr lang="en-US" sz="1200" b="1" dirty="0" err="1">
                  <a:solidFill>
                    <a:srgbClr val="98002E"/>
                  </a:solidFill>
                  <a:latin typeface="Trebuchet MS" panose="020B0603020202020204" pitchFamily="34" charset="0"/>
                </a:rPr>
                <a:t>Mn</a:t>
              </a:r>
              <a:endParaRPr lang="en-US" sz="1200" b="1" dirty="0">
                <a:solidFill>
                  <a:srgbClr val="98002E"/>
                </a:solidFill>
                <a:latin typeface="Trebuchet MS" panose="020B0603020202020204" pitchFamily="34" charset="0"/>
              </a:endParaRPr>
            </a:p>
          </p:txBody>
        </p:sp>
        <p:sp>
          <p:nvSpPr>
            <p:cNvPr id="296" name="TextBox 295">
              <a:extLst>
                <a:ext uri="{FF2B5EF4-FFF2-40B4-BE49-F238E27FC236}">
                  <a16:creationId xmlns:a16="http://schemas.microsoft.com/office/drawing/2014/main" id="{1B043E4A-1307-4532-83A7-2C50D80738E4}"/>
                </a:ext>
              </a:extLst>
            </p:cNvPr>
            <p:cNvSpPr txBox="1"/>
            <p:nvPr/>
          </p:nvSpPr>
          <p:spPr>
            <a:xfrm>
              <a:off x="-30524" y="3692978"/>
              <a:ext cx="1139581" cy="872460"/>
            </a:xfrm>
            <a:prstGeom prst="rect">
              <a:avLst/>
            </a:prstGeom>
            <a:noFill/>
          </p:spPr>
          <p:txBody>
            <a:bodyPr wrap="square" lIns="0" rIns="0" rtlCol="0" anchor="t">
              <a:spAutoFit/>
            </a:bodyPr>
            <a:lstStyle/>
            <a:p>
              <a:r>
                <a:rPr lang="en-US" sz="800" b="1" dirty="0">
                  <a:solidFill>
                    <a:schemeClr val="tx1">
                      <a:lumMod val="50000"/>
                    </a:schemeClr>
                  </a:solidFill>
                  <a:latin typeface="Trebuchet MS" panose="020B0603020202020204" pitchFamily="34" charset="0"/>
                </a:rPr>
                <a:t>Sector - </a:t>
              </a:r>
              <a:r>
                <a:rPr lang="en-US" sz="800" dirty="0" smtClean="0">
                  <a:solidFill>
                    <a:schemeClr val="tx1">
                      <a:lumMod val="50000"/>
                    </a:schemeClr>
                  </a:solidFill>
                  <a:latin typeface="Trebuchet MS" panose="020B0603020202020204" pitchFamily="34" charset="0"/>
                </a:rPr>
                <a:t>Agrichemicals</a:t>
              </a:r>
              <a:endParaRPr lang="en-US" sz="800" dirty="0">
                <a:solidFill>
                  <a:schemeClr val="tx1">
                    <a:lumMod val="50000"/>
                  </a:schemeClr>
                </a:solidFill>
                <a:latin typeface="Trebuchet MS" panose="020B0603020202020204" pitchFamily="34" charset="0"/>
              </a:endParaRPr>
            </a:p>
            <a:p>
              <a:r>
                <a:rPr lang="en-US" sz="800" b="1" dirty="0">
                  <a:solidFill>
                    <a:schemeClr val="tx1">
                      <a:lumMod val="50000"/>
                    </a:schemeClr>
                  </a:solidFill>
                  <a:latin typeface="Trebuchet MS" panose="020B0603020202020204" pitchFamily="34" charset="0"/>
                </a:rPr>
                <a:t>Target - </a:t>
              </a:r>
              <a:r>
                <a:rPr lang="en-US" sz="800" dirty="0" err="1">
                  <a:solidFill>
                    <a:schemeClr val="tx1">
                      <a:lumMod val="50000"/>
                    </a:schemeClr>
                  </a:solidFill>
                  <a:latin typeface="Trebuchet MS" panose="020B0603020202020204" pitchFamily="34" charset="0"/>
                </a:rPr>
                <a:t>Arysta</a:t>
              </a:r>
              <a:r>
                <a:rPr lang="en-US" sz="800" dirty="0">
                  <a:solidFill>
                    <a:schemeClr val="tx1">
                      <a:lumMod val="50000"/>
                    </a:schemeClr>
                  </a:solidFill>
                  <a:latin typeface="Trebuchet MS" panose="020B0603020202020204" pitchFamily="34" charset="0"/>
                </a:rPr>
                <a:t> </a:t>
              </a:r>
              <a:r>
                <a:rPr lang="en-US" sz="800" dirty="0" err="1">
                  <a:solidFill>
                    <a:schemeClr val="tx1">
                      <a:lumMod val="50000"/>
                    </a:schemeClr>
                  </a:solidFill>
                  <a:latin typeface="Trebuchet MS" panose="020B0603020202020204" pitchFamily="34" charset="0"/>
                </a:rPr>
                <a:t>LifeSciences</a:t>
              </a:r>
              <a:endParaRPr lang="en-US" sz="800" dirty="0">
                <a:solidFill>
                  <a:schemeClr val="tx1">
                    <a:lumMod val="50000"/>
                  </a:schemeClr>
                </a:solidFill>
                <a:latin typeface="Trebuchet MS" panose="020B0603020202020204" pitchFamily="34" charset="0"/>
              </a:endParaRPr>
            </a:p>
            <a:p>
              <a:r>
                <a:rPr lang="en-US" sz="800" b="1" dirty="0">
                  <a:solidFill>
                    <a:schemeClr val="tx1">
                      <a:lumMod val="50000"/>
                    </a:schemeClr>
                  </a:solidFill>
                  <a:latin typeface="Trebuchet MS" panose="020B0603020202020204" pitchFamily="34" charset="0"/>
                </a:rPr>
                <a:t>Buyer  - </a:t>
              </a:r>
              <a:r>
                <a:rPr lang="en-US" sz="800" dirty="0">
                  <a:solidFill>
                    <a:schemeClr val="tx1">
                      <a:lumMod val="50000"/>
                    </a:schemeClr>
                  </a:solidFill>
                  <a:latin typeface="Trebuchet MS" panose="020B0603020202020204" pitchFamily="34" charset="0"/>
                </a:rPr>
                <a:t>UPL Corp.</a:t>
              </a:r>
            </a:p>
          </p:txBody>
        </p:sp>
      </p:grpSp>
      <p:sp>
        <p:nvSpPr>
          <p:cNvPr id="292" name="TextBox 291">
            <a:extLst>
              <a:ext uri="{FF2B5EF4-FFF2-40B4-BE49-F238E27FC236}">
                <a16:creationId xmlns:a16="http://schemas.microsoft.com/office/drawing/2014/main" id="{70B8FE0A-8029-45E5-8764-EBC2BD7A131A}"/>
              </a:ext>
            </a:extLst>
          </p:cNvPr>
          <p:cNvSpPr txBox="1"/>
          <p:nvPr/>
        </p:nvSpPr>
        <p:spPr>
          <a:xfrm>
            <a:off x="2057400" y="7631952"/>
            <a:ext cx="550151" cy="523220"/>
          </a:xfrm>
          <a:prstGeom prst="rect">
            <a:avLst/>
          </a:prstGeom>
          <a:noFill/>
        </p:spPr>
        <p:txBody>
          <a:bodyPr wrap="none" rtlCol="0" anchor="ctr">
            <a:spAutoFit/>
          </a:bodyPr>
          <a:lstStyle/>
          <a:p>
            <a:pPr algn="ctr"/>
            <a:r>
              <a:rPr lang="en-US" sz="2800" smtClean="0">
                <a:solidFill>
                  <a:srgbClr val="98002E"/>
                </a:solidFill>
              </a:rPr>
              <a:t>06</a:t>
            </a:r>
            <a:endParaRPr lang="en-US" sz="2800" dirty="0">
              <a:solidFill>
                <a:srgbClr val="98002E"/>
              </a:solidFill>
            </a:endParaRPr>
          </a:p>
        </p:txBody>
      </p:sp>
      <p:grpSp>
        <p:nvGrpSpPr>
          <p:cNvPr id="301" name="Group 300">
            <a:extLst>
              <a:ext uri="{FF2B5EF4-FFF2-40B4-BE49-F238E27FC236}">
                <a16:creationId xmlns:a16="http://schemas.microsoft.com/office/drawing/2014/main" id="{097955CB-59D7-46F3-B7A8-4A375B598D36}"/>
              </a:ext>
            </a:extLst>
          </p:cNvPr>
          <p:cNvGrpSpPr/>
          <p:nvPr/>
        </p:nvGrpSpPr>
        <p:grpSpPr>
          <a:xfrm>
            <a:off x="3759318" y="8106366"/>
            <a:ext cx="1304435" cy="695623"/>
            <a:chOff x="-38319" y="3250841"/>
            <a:chExt cx="1147376" cy="1314597"/>
          </a:xfrm>
        </p:grpSpPr>
        <p:sp>
          <p:nvSpPr>
            <p:cNvPr id="302" name="TextBox 301">
              <a:extLst>
                <a:ext uri="{FF2B5EF4-FFF2-40B4-BE49-F238E27FC236}">
                  <a16:creationId xmlns:a16="http://schemas.microsoft.com/office/drawing/2014/main" id="{17228BDE-76B8-4C65-86BC-D42B5A7DD968}"/>
                </a:ext>
              </a:extLst>
            </p:cNvPr>
            <p:cNvSpPr txBox="1"/>
            <p:nvPr/>
          </p:nvSpPr>
          <p:spPr>
            <a:xfrm>
              <a:off x="-38319" y="3250841"/>
              <a:ext cx="1147376" cy="523476"/>
            </a:xfrm>
            <a:prstGeom prst="rect">
              <a:avLst/>
            </a:prstGeom>
            <a:noFill/>
          </p:spPr>
          <p:txBody>
            <a:bodyPr wrap="square" lIns="0" rtlCol="0" anchor="ctr">
              <a:spAutoFit/>
            </a:bodyPr>
            <a:lstStyle/>
            <a:p>
              <a:r>
                <a:rPr lang="en-US" sz="1200" b="1" dirty="0">
                  <a:solidFill>
                    <a:srgbClr val="657C91"/>
                  </a:solidFill>
                  <a:latin typeface="Trebuchet MS" panose="020B0603020202020204" pitchFamily="34" charset="0"/>
                </a:rPr>
                <a:t>USD 2,580 </a:t>
              </a:r>
              <a:r>
                <a:rPr lang="en-US" sz="1200" b="1" dirty="0" err="1">
                  <a:solidFill>
                    <a:srgbClr val="657C91"/>
                  </a:solidFill>
                  <a:latin typeface="Trebuchet MS" panose="020B0603020202020204" pitchFamily="34" charset="0"/>
                </a:rPr>
                <a:t>Mn</a:t>
              </a:r>
              <a:endParaRPr lang="en-US" sz="1200" b="1" dirty="0">
                <a:solidFill>
                  <a:srgbClr val="657C91"/>
                </a:solidFill>
                <a:latin typeface="Trebuchet MS" panose="020B0603020202020204" pitchFamily="34" charset="0"/>
              </a:endParaRPr>
            </a:p>
          </p:txBody>
        </p:sp>
        <p:sp>
          <p:nvSpPr>
            <p:cNvPr id="303" name="TextBox 302">
              <a:extLst>
                <a:ext uri="{FF2B5EF4-FFF2-40B4-BE49-F238E27FC236}">
                  <a16:creationId xmlns:a16="http://schemas.microsoft.com/office/drawing/2014/main" id="{1B043E4A-1307-4532-83A7-2C50D80738E4}"/>
                </a:ext>
              </a:extLst>
            </p:cNvPr>
            <p:cNvSpPr txBox="1"/>
            <p:nvPr/>
          </p:nvSpPr>
          <p:spPr>
            <a:xfrm>
              <a:off x="-30524" y="3692978"/>
              <a:ext cx="1139581" cy="872460"/>
            </a:xfrm>
            <a:prstGeom prst="rect">
              <a:avLst/>
            </a:prstGeom>
            <a:noFill/>
          </p:spPr>
          <p:txBody>
            <a:bodyPr wrap="square" lIns="0" rIns="0" rtlCol="0" anchor="t">
              <a:spAutoFit/>
            </a:bodyPr>
            <a:lstStyle/>
            <a:p>
              <a:r>
                <a:rPr lang="en-US" sz="800" b="1" dirty="0">
                  <a:solidFill>
                    <a:schemeClr val="tx1">
                      <a:lumMod val="50000"/>
                    </a:schemeClr>
                  </a:solidFill>
                  <a:latin typeface="Trebuchet MS" panose="020B0603020202020204" pitchFamily="34" charset="0"/>
                </a:rPr>
                <a:t>Sector - </a:t>
              </a:r>
              <a:r>
                <a:rPr lang="en-US" sz="800" dirty="0">
                  <a:solidFill>
                    <a:schemeClr val="tx1">
                      <a:lumMod val="50000"/>
                    </a:schemeClr>
                  </a:solidFill>
                  <a:latin typeface="Trebuchet MS" panose="020B0603020202020204" pitchFamily="34" charset="0"/>
                </a:rPr>
                <a:t>Materials</a:t>
              </a:r>
              <a:r>
                <a:rPr lang="en-US" sz="800" b="1" dirty="0">
                  <a:solidFill>
                    <a:schemeClr val="tx1">
                      <a:lumMod val="50000"/>
                    </a:schemeClr>
                  </a:solidFill>
                  <a:latin typeface="Trebuchet MS" panose="020B0603020202020204" pitchFamily="34" charset="0"/>
                </a:rPr>
                <a:t> </a:t>
              </a:r>
              <a:endParaRPr lang="en-US" sz="800" b="1" dirty="0" smtClean="0">
                <a:solidFill>
                  <a:schemeClr val="tx1">
                    <a:lumMod val="50000"/>
                  </a:schemeClr>
                </a:solidFill>
                <a:latin typeface="Trebuchet MS" panose="020B0603020202020204" pitchFamily="34" charset="0"/>
              </a:endParaRPr>
            </a:p>
            <a:p>
              <a:r>
                <a:rPr lang="en-US" sz="800" b="1" dirty="0">
                  <a:solidFill>
                    <a:schemeClr val="tx1">
                      <a:lumMod val="50000"/>
                    </a:schemeClr>
                  </a:solidFill>
                  <a:latin typeface="Trebuchet MS" panose="020B0603020202020204" pitchFamily="34" charset="0"/>
                </a:rPr>
                <a:t>Target - </a:t>
              </a:r>
              <a:r>
                <a:rPr lang="en-US" sz="800" dirty="0">
                  <a:solidFill>
                    <a:schemeClr val="tx1">
                      <a:lumMod val="50000"/>
                    </a:schemeClr>
                  </a:solidFill>
                  <a:latin typeface="Trebuchet MS" panose="020B0603020202020204" pitchFamily="34" charset="0"/>
                </a:rPr>
                <a:t>Aleris Corp</a:t>
              </a:r>
              <a:endParaRPr lang="en-US" sz="800" b="1" dirty="0">
                <a:solidFill>
                  <a:schemeClr val="tx1">
                    <a:lumMod val="50000"/>
                  </a:schemeClr>
                </a:solidFill>
                <a:latin typeface="Trebuchet MS" panose="020B0603020202020204" pitchFamily="34" charset="0"/>
              </a:endParaRPr>
            </a:p>
            <a:p>
              <a:r>
                <a:rPr lang="en-US" sz="800" b="1" dirty="0">
                  <a:solidFill>
                    <a:schemeClr val="tx1">
                      <a:lumMod val="50000"/>
                    </a:schemeClr>
                  </a:solidFill>
                  <a:latin typeface="Trebuchet MS" panose="020B0603020202020204" pitchFamily="34" charset="0"/>
                </a:rPr>
                <a:t>Buyer - </a:t>
              </a:r>
              <a:r>
                <a:rPr lang="en-US" sz="800" dirty="0" err="1">
                  <a:solidFill>
                    <a:schemeClr val="tx1">
                      <a:lumMod val="50000"/>
                    </a:schemeClr>
                  </a:solidFill>
                  <a:latin typeface="Trebuchet MS" panose="020B0603020202020204" pitchFamily="34" charset="0"/>
                </a:rPr>
                <a:t>Novelis</a:t>
              </a:r>
              <a:r>
                <a:rPr lang="en-US" sz="800" dirty="0">
                  <a:solidFill>
                    <a:schemeClr val="tx1">
                      <a:lumMod val="50000"/>
                    </a:schemeClr>
                  </a:solidFill>
                  <a:latin typeface="Trebuchet MS" panose="020B0603020202020204" pitchFamily="34" charset="0"/>
                </a:rPr>
                <a:t> Inc</a:t>
              </a:r>
              <a:r>
                <a:rPr lang="en-US" sz="800" dirty="0" smtClean="0">
                  <a:solidFill>
                    <a:schemeClr val="tx1">
                      <a:lumMod val="50000"/>
                    </a:schemeClr>
                  </a:solidFill>
                  <a:latin typeface="Trebuchet MS" panose="020B0603020202020204" pitchFamily="34" charset="0"/>
                </a:rPr>
                <a:t>.</a:t>
              </a:r>
              <a:endParaRPr lang="en-US" sz="800" b="1" dirty="0">
                <a:solidFill>
                  <a:schemeClr val="tx1">
                    <a:lumMod val="50000"/>
                  </a:schemeClr>
                </a:solidFill>
                <a:latin typeface="Trebuchet MS" panose="020B0603020202020204" pitchFamily="34" charset="0"/>
              </a:endParaRPr>
            </a:p>
          </p:txBody>
        </p:sp>
      </p:grpSp>
      <p:sp>
        <p:nvSpPr>
          <p:cNvPr id="299" name="TextBox 298">
            <a:extLst>
              <a:ext uri="{FF2B5EF4-FFF2-40B4-BE49-F238E27FC236}">
                <a16:creationId xmlns:a16="http://schemas.microsoft.com/office/drawing/2014/main" id="{70B8FE0A-8029-45E5-8764-EBC2BD7A131A}"/>
              </a:ext>
            </a:extLst>
          </p:cNvPr>
          <p:cNvSpPr txBox="1"/>
          <p:nvPr/>
        </p:nvSpPr>
        <p:spPr>
          <a:xfrm>
            <a:off x="3636515" y="7631952"/>
            <a:ext cx="550151" cy="523220"/>
          </a:xfrm>
          <a:prstGeom prst="rect">
            <a:avLst/>
          </a:prstGeom>
          <a:noFill/>
        </p:spPr>
        <p:txBody>
          <a:bodyPr wrap="none" rtlCol="0" anchor="ctr">
            <a:spAutoFit/>
          </a:bodyPr>
          <a:lstStyle/>
          <a:p>
            <a:pPr algn="ctr"/>
            <a:r>
              <a:rPr lang="en-US" sz="2800" smtClean="0">
                <a:solidFill>
                  <a:srgbClr val="657C91"/>
                </a:solidFill>
              </a:rPr>
              <a:t>07</a:t>
            </a:r>
            <a:endParaRPr lang="en-US" sz="2800" dirty="0">
              <a:solidFill>
                <a:srgbClr val="657C91"/>
              </a:solidFill>
            </a:endParaRPr>
          </a:p>
        </p:txBody>
      </p:sp>
      <p:grpSp>
        <p:nvGrpSpPr>
          <p:cNvPr id="308" name="Group 307">
            <a:extLst>
              <a:ext uri="{FF2B5EF4-FFF2-40B4-BE49-F238E27FC236}">
                <a16:creationId xmlns:a16="http://schemas.microsoft.com/office/drawing/2014/main" id="{097955CB-59D7-46F3-B7A8-4A375B598D36}"/>
              </a:ext>
            </a:extLst>
          </p:cNvPr>
          <p:cNvGrpSpPr/>
          <p:nvPr/>
        </p:nvGrpSpPr>
        <p:grpSpPr>
          <a:xfrm>
            <a:off x="5219733" y="8106366"/>
            <a:ext cx="1523378" cy="818733"/>
            <a:chOff x="-38319" y="3250845"/>
            <a:chExt cx="1339957" cy="1547253"/>
          </a:xfrm>
        </p:grpSpPr>
        <p:sp>
          <p:nvSpPr>
            <p:cNvPr id="309" name="TextBox 308">
              <a:extLst>
                <a:ext uri="{FF2B5EF4-FFF2-40B4-BE49-F238E27FC236}">
                  <a16:creationId xmlns:a16="http://schemas.microsoft.com/office/drawing/2014/main" id="{17228BDE-76B8-4C65-86BC-D42B5A7DD968}"/>
                </a:ext>
              </a:extLst>
            </p:cNvPr>
            <p:cNvSpPr txBox="1"/>
            <p:nvPr/>
          </p:nvSpPr>
          <p:spPr>
            <a:xfrm>
              <a:off x="-38319" y="3250845"/>
              <a:ext cx="1147376" cy="523477"/>
            </a:xfrm>
            <a:prstGeom prst="rect">
              <a:avLst/>
            </a:prstGeom>
            <a:noFill/>
          </p:spPr>
          <p:txBody>
            <a:bodyPr wrap="square" lIns="0" rtlCol="0" anchor="ctr">
              <a:spAutoFit/>
            </a:bodyPr>
            <a:lstStyle/>
            <a:p>
              <a:r>
                <a:rPr lang="en-US" sz="1200" b="1" dirty="0">
                  <a:solidFill>
                    <a:schemeClr val="tx1">
                      <a:lumMod val="60000"/>
                      <a:lumOff val="40000"/>
                    </a:schemeClr>
                  </a:solidFill>
                  <a:latin typeface="Trebuchet MS" panose="020B0603020202020204" pitchFamily="34" charset="0"/>
                </a:rPr>
                <a:t>USD </a:t>
              </a:r>
              <a:r>
                <a:rPr lang="en-US" sz="1200" b="1" dirty="0" smtClean="0">
                  <a:solidFill>
                    <a:schemeClr val="tx1">
                      <a:lumMod val="60000"/>
                      <a:lumOff val="40000"/>
                    </a:schemeClr>
                  </a:solidFill>
                  <a:latin typeface="Trebuchet MS" panose="020B0603020202020204" pitchFamily="34" charset="0"/>
                </a:rPr>
                <a:t>2,098 </a:t>
              </a:r>
              <a:r>
                <a:rPr lang="en-US" sz="1200" b="1" dirty="0">
                  <a:solidFill>
                    <a:schemeClr val="tx1">
                      <a:lumMod val="60000"/>
                      <a:lumOff val="40000"/>
                    </a:schemeClr>
                  </a:solidFill>
                  <a:latin typeface="Trebuchet MS" panose="020B0603020202020204" pitchFamily="34" charset="0"/>
                </a:rPr>
                <a:t>Mn</a:t>
              </a:r>
            </a:p>
          </p:txBody>
        </p:sp>
        <p:sp>
          <p:nvSpPr>
            <p:cNvPr id="310" name="TextBox 309">
              <a:extLst>
                <a:ext uri="{FF2B5EF4-FFF2-40B4-BE49-F238E27FC236}">
                  <a16:creationId xmlns:a16="http://schemas.microsoft.com/office/drawing/2014/main" id="{1B043E4A-1307-4532-83A7-2C50D80738E4}"/>
                </a:ext>
              </a:extLst>
            </p:cNvPr>
            <p:cNvSpPr txBox="1"/>
            <p:nvPr/>
          </p:nvSpPr>
          <p:spPr>
            <a:xfrm>
              <a:off x="-30524" y="3692982"/>
              <a:ext cx="1332162" cy="1105116"/>
            </a:xfrm>
            <a:prstGeom prst="rect">
              <a:avLst/>
            </a:prstGeom>
            <a:noFill/>
          </p:spPr>
          <p:txBody>
            <a:bodyPr wrap="square" lIns="0" rIns="0" rtlCol="0" anchor="t">
              <a:spAutoFit/>
            </a:bodyPr>
            <a:lstStyle/>
            <a:p>
              <a:r>
                <a:rPr lang="en-US" sz="800" b="1" dirty="0">
                  <a:solidFill>
                    <a:schemeClr val="tx1">
                      <a:lumMod val="50000"/>
                    </a:schemeClr>
                  </a:solidFill>
                  <a:latin typeface="Trebuchet MS" panose="020B0603020202020204" pitchFamily="34" charset="0"/>
                </a:rPr>
                <a:t>Sector - </a:t>
              </a:r>
              <a:r>
                <a:rPr lang="en-US" sz="800" dirty="0">
                  <a:solidFill>
                    <a:schemeClr val="tx1">
                      <a:lumMod val="50000"/>
                    </a:schemeClr>
                  </a:solidFill>
                  <a:latin typeface="Trebuchet MS" panose="020B0603020202020204" pitchFamily="34" charset="0"/>
                </a:rPr>
                <a:t>Industrials</a:t>
              </a:r>
              <a:r>
                <a:rPr lang="en-US" sz="800" b="1" dirty="0">
                  <a:solidFill>
                    <a:schemeClr val="tx1">
                      <a:lumMod val="50000"/>
                    </a:schemeClr>
                  </a:solidFill>
                  <a:latin typeface="Trebuchet MS" panose="020B0603020202020204" pitchFamily="34" charset="0"/>
                </a:rPr>
                <a:t> </a:t>
              </a:r>
              <a:endParaRPr lang="en-US" sz="800" dirty="0">
                <a:solidFill>
                  <a:schemeClr val="tx1">
                    <a:lumMod val="50000"/>
                  </a:schemeClr>
                </a:solidFill>
                <a:latin typeface="Trebuchet MS" panose="020B0603020202020204" pitchFamily="34" charset="0"/>
              </a:endParaRPr>
            </a:p>
            <a:p>
              <a:r>
                <a:rPr lang="en-US" sz="800" b="1" dirty="0">
                  <a:solidFill>
                    <a:schemeClr val="tx1">
                      <a:lumMod val="50000"/>
                    </a:schemeClr>
                  </a:solidFill>
                  <a:latin typeface="Trebuchet MS" panose="020B0603020202020204" pitchFamily="34" charset="0"/>
                </a:rPr>
                <a:t>Target - </a:t>
              </a:r>
              <a:r>
                <a:rPr lang="en-US" sz="800" dirty="0">
                  <a:solidFill>
                    <a:schemeClr val="tx1">
                      <a:lumMod val="50000"/>
                    </a:schemeClr>
                  </a:solidFill>
                  <a:latin typeface="Trebuchet MS" panose="020B0603020202020204" pitchFamily="34" charset="0"/>
                </a:rPr>
                <a:t>L&amp;T (Electrical &amp; Automation Business)</a:t>
              </a:r>
              <a:endParaRPr lang="en-US" sz="800" b="1" dirty="0">
                <a:solidFill>
                  <a:schemeClr val="tx1">
                    <a:lumMod val="50000"/>
                  </a:schemeClr>
                </a:solidFill>
                <a:latin typeface="Trebuchet MS" panose="020B0603020202020204" pitchFamily="34" charset="0"/>
              </a:endParaRPr>
            </a:p>
            <a:p>
              <a:r>
                <a:rPr lang="en-US" sz="800" b="1" dirty="0">
                  <a:solidFill>
                    <a:schemeClr val="tx1">
                      <a:lumMod val="50000"/>
                    </a:schemeClr>
                  </a:solidFill>
                  <a:latin typeface="Trebuchet MS" panose="020B0603020202020204" pitchFamily="34" charset="0"/>
                </a:rPr>
                <a:t>Buyer - </a:t>
              </a:r>
              <a:r>
                <a:rPr lang="en-US" sz="800" dirty="0">
                  <a:solidFill>
                    <a:schemeClr val="tx1">
                      <a:lumMod val="50000"/>
                    </a:schemeClr>
                  </a:solidFill>
                  <a:latin typeface="Trebuchet MS" panose="020B0603020202020204" pitchFamily="34" charset="0"/>
                </a:rPr>
                <a:t>Schneider</a:t>
              </a:r>
            </a:p>
          </p:txBody>
        </p:sp>
      </p:grpSp>
      <p:sp>
        <p:nvSpPr>
          <p:cNvPr id="306" name="TextBox 305">
            <a:extLst>
              <a:ext uri="{FF2B5EF4-FFF2-40B4-BE49-F238E27FC236}">
                <a16:creationId xmlns:a16="http://schemas.microsoft.com/office/drawing/2014/main" id="{70B8FE0A-8029-45E5-8764-EBC2BD7A131A}"/>
              </a:ext>
            </a:extLst>
          </p:cNvPr>
          <p:cNvSpPr txBox="1"/>
          <p:nvPr/>
        </p:nvSpPr>
        <p:spPr>
          <a:xfrm>
            <a:off x="5096930" y="7631952"/>
            <a:ext cx="550151" cy="523220"/>
          </a:xfrm>
          <a:prstGeom prst="rect">
            <a:avLst/>
          </a:prstGeom>
          <a:noFill/>
        </p:spPr>
        <p:txBody>
          <a:bodyPr wrap="none" rtlCol="0" anchor="ctr">
            <a:spAutoFit/>
          </a:bodyPr>
          <a:lstStyle/>
          <a:p>
            <a:pPr algn="ctr"/>
            <a:r>
              <a:rPr lang="en-US" sz="2800" smtClean="0">
                <a:solidFill>
                  <a:schemeClr val="tx1">
                    <a:lumMod val="60000"/>
                    <a:lumOff val="40000"/>
                  </a:schemeClr>
                </a:solidFill>
              </a:rPr>
              <a:t>08</a:t>
            </a:r>
            <a:endParaRPr lang="en-US" sz="2800" dirty="0">
              <a:solidFill>
                <a:schemeClr val="tx1">
                  <a:lumMod val="60000"/>
                  <a:lumOff val="40000"/>
                </a:schemeClr>
              </a:solidFill>
            </a:endParaRPr>
          </a:p>
        </p:txBody>
      </p:sp>
      <p:cxnSp>
        <p:nvCxnSpPr>
          <p:cNvPr id="91" name="Straight Connector 90"/>
          <p:cNvCxnSpPr/>
          <p:nvPr/>
        </p:nvCxnSpPr>
        <p:spPr>
          <a:xfrm>
            <a:off x="372721" y="6483045"/>
            <a:ext cx="0" cy="94320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087221" y="6483045"/>
            <a:ext cx="0" cy="943200"/>
          </a:xfrm>
          <a:prstGeom prst="line">
            <a:avLst/>
          </a:prstGeom>
          <a:ln>
            <a:solidFill>
              <a:srgbClr val="ED1A3B"/>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668371" y="6483045"/>
            <a:ext cx="0" cy="943200"/>
          </a:xfrm>
          <a:prstGeom prst="line">
            <a:avLst/>
          </a:prstGeom>
          <a:ln>
            <a:solidFill>
              <a:srgbClr val="218F8B"/>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127601" y="6483045"/>
            <a:ext cx="0" cy="943200"/>
          </a:xfrm>
          <a:prstGeom prst="line">
            <a:avLst/>
          </a:prstGeom>
          <a:ln>
            <a:solidFill>
              <a:srgbClr val="01A3DD"/>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72721" y="7784940"/>
            <a:ext cx="0" cy="943200"/>
          </a:xfrm>
          <a:prstGeom prst="line">
            <a:avLst/>
          </a:prstGeom>
          <a:ln>
            <a:solidFill>
              <a:srgbClr val="DF8639"/>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087221" y="7784940"/>
            <a:ext cx="0" cy="943200"/>
          </a:xfrm>
          <a:prstGeom prst="line">
            <a:avLst/>
          </a:prstGeom>
          <a:ln>
            <a:solidFill>
              <a:srgbClr val="921137"/>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668371" y="7784940"/>
            <a:ext cx="0" cy="943200"/>
          </a:xfrm>
          <a:prstGeom prst="line">
            <a:avLst/>
          </a:prstGeom>
          <a:ln>
            <a:solidFill>
              <a:srgbClr val="218F8B"/>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127601" y="7784940"/>
            <a:ext cx="0" cy="943200"/>
          </a:xfrm>
          <a:prstGeom prst="line">
            <a:avLst/>
          </a:prstGeom>
          <a:ln>
            <a:solidFill>
              <a:srgbClr val="9C9C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133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Chart 76">
            <a:extLst>
              <a:ext uri="{FF2B5EF4-FFF2-40B4-BE49-F238E27FC236}">
                <a16:creationId xmlns:a16="http://schemas.microsoft.com/office/drawing/2014/main" id="{D269925A-0A9E-4CDA-BBB0-CDE2233627F3}"/>
              </a:ext>
            </a:extLst>
          </p:cNvPr>
          <p:cNvGraphicFramePr/>
          <p:nvPr>
            <p:extLst>
              <p:ext uri="{D42A27DB-BD31-4B8C-83A1-F6EECF244321}">
                <p14:modId xmlns:p14="http://schemas.microsoft.com/office/powerpoint/2010/main" val="1240012283"/>
              </p:ext>
            </p:extLst>
          </p:nvPr>
        </p:nvGraphicFramePr>
        <p:xfrm>
          <a:off x="838200" y="6477000"/>
          <a:ext cx="3442002" cy="328036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0" y="991664"/>
            <a:ext cx="6096000" cy="89646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p:cNvSpPr txBox="1"/>
          <p:nvPr/>
        </p:nvSpPr>
        <p:spPr>
          <a:xfrm>
            <a:off x="228599" y="1043449"/>
            <a:ext cx="5222201" cy="854989"/>
          </a:xfrm>
          <a:prstGeom prst="rect">
            <a:avLst/>
          </a:prstGeom>
          <a:noFill/>
        </p:spPr>
        <p:txBody>
          <a:bodyPr wrap="square" lIns="108850" tIns="54425" rIns="108850" bIns="54425" rtlCol="1">
            <a:spAutoFit/>
          </a:bodyPr>
          <a:lstStyle/>
          <a:p>
            <a:pPr>
              <a:lnSpc>
                <a:spcPts val="2900"/>
              </a:lnSpc>
            </a:pPr>
            <a:r>
              <a:rPr lang="en-IN" sz="2900" smtClean="0">
                <a:solidFill>
                  <a:schemeClr val="bg1"/>
                </a:solidFill>
                <a:latin typeface="Trebuchet MS" pitchFamily="34" charset="0"/>
              </a:rPr>
              <a:t>INDIA M&amp;A SECTOR WISE </a:t>
            </a:r>
            <a:br>
              <a:rPr lang="en-IN" sz="2900" smtClean="0">
                <a:solidFill>
                  <a:schemeClr val="bg1"/>
                </a:solidFill>
                <a:latin typeface="Trebuchet MS" pitchFamily="34" charset="0"/>
              </a:rPr>
            </a:br>
            <a:r>
              <a:rPr lang="en-IN" sz="2900" smtClean="0">
                <a:solidFill>
                  <a:schemeClr val="bg1"/>
                </a:solidFill>
                <a:latin typeface="Trebuchet MS" pitchFamily="34" charset="0"/>
              </a:rPr>
              <a:t>DEAL ANALYSIS</a:t>
            </a:r>
            <a:endParaRPr lang="en-IN" sz="2900">
              <a:solidFill>
                <a:schemeClr val="bg1"/>
              </a:solidFill>
              <a:latin typeface="Trebuchet MS" pitchFamily="34" charset="0"/>
            </a:endParaRPr>
          </a:p>
        </p:txBody>
      </p:sp>
      <p:sp>
        <p:nvSpPr>
          <p:cNvPr id="15" name="TextBox 14"/>
          <p:cNvSpPr txBox="1"/>
          <p:nvPr/>
        </p:nvSpPr>
        <p:spPr>
          <a:xfrm flipH="1">
            <a:off x="5450800" y="1278651"/>
            <a:ext cx="302300" cy="609473"/>
          </a:xfrm>
          <a:prstGeom prst="rect">
            <a:avLst/>
          </a:prstGeom>
          <a:noFill/>
        </p:spPr>
        <p:txBody>
          <a:bodyPr wrap="square" lIns="108850" tIns="54425" rIns="108850" bIns="54425" rtlCol="1">
            <a:spAutoFit/>
          </a:bodyPr>
          <a:lstStyle/>
          <a:p>
            <a:pPr algn="ctr">
              <a:lnSpc>
                <a:spcPts val="2500"/>
              </a:lnSpc>
            </a:pPr>
            <a:r>
              <a:rPr lang="en-US" sz="8800" smtClean="0">
                <a:solidFill>
                  <a:schemeClr val="bg1">
                    <a:lumMod val="65000"/>
                  </a:schemeClr>
                </a:solidFill>
                <a:latin typeface="Trebuchet MS" pitchFamily="34" charset="0"/>
              </a:rPr>
              <a:t>3</a:t>
            </a:r>
            <a:endParaRPr lang="en-IN" sz="8800" dirty="0">
              <a:solidFill>
                <a:schemeClr val="bg1">
                  <a:lumMod val="65000"/>
                </a:schemeClr>
              </a:solidFill>
              <a:latin typeface="Trebuchet MS" pitchFamily="34" charset="0"/>
            </a:endParaRPr>
          </a:p>
        </p:txBody>
      </p:sp>
      <p:sp>
        <p:nvSpPr>
          <p:cNvPr id="21" name="TextBox 20">
            <a:extLst>
              <a:ext uri="{FF2B5EF4-FFF2-40B4-BE49-F238E27FC236}">
                <a16:creationId xmlns:a16="http://schemas.microsoft.com/office/drawing/2014/main" id="{9E8501A5-9897-4505-9985-6A87559BF3B9}"/>
              </a:ext>
            </a:extLst>
          </p:cNvPr>
          <p:cNvSpPr txBox="1"/>
          <p:nvPr/>
        </p:nvSpPr>
        <p:spPr>
          <a:xfrm>
            <a:off x="642196" y="8738039"/>
            <a:ext cx="894797" cy="211725"/>
          </a:xfrm>
          <a:prstGeom prst="rect">
            <a:avLst/>
          </a:prstGeom>
          <a:noFill/>
        </p:spPr>
        <p:txBody>
          <a:bodyPr wrap="none" rtlCol="0">
            <a:spAutoFit/>
          </a:bodyPr>
          <a:lstStyle/>
          <a:p>
            <a:r>
              <a:rPr lang="en-IN" sz="776" dirty="0">
                <a:solidFill>
                  <a:schemeClr val="bg1">
                    <a:lumMod val="65000"/>
                  </a:schemeClr>
                </a:solidFill>
              </a:rPr>
              <a:t>Source: VCC Edge</a:t>
            </a:r>
          </a:p>
        </p:txBody>
      </p:sp>
      <p:sp>
        <p:nvSpPr>
          <p:cNvPr id="73" name="TextBox 72">
            <a:extLst>
              <a:ext uri="{FF2B5EF4-FFF2-40B4-BE49-F238E27FC236}">
                <a16:creationId xmlns:a16="http://schemas.microsoft.com/office/drawing/2014/main" id="{AD30DAAB-A695-4C33-92AF-F8FF81F2D7A6}"/>
              </a:ext>
            </a:extLst>
          </p:cNvPr>
          <p:cNvSpPr txBox="1"/>
          <p:nvPr/>
        </p:nvSpPr>
        <p:spPr>
          <a:xfrm>
            <a:off x="326985" y="2415635"/>
            <a:ext cx="1882816" cy="582404"/>
          </a:xfrm>
          <a:prstGeom prst="rect">
            <a:avLst/>
          </a:prstGeom>
          <a:noFill/>
        </p:spPr>
        <p:txBody>
          <a:bodyPr wrap="square" rtlCol="0">
            <a:spAutoFit/>
          </a:bodyPr>
          <a:lstStyle/>
          <a:p>
            <a:pPr>
              <a:lnSpc>
                <a:spcPts val="2000"/>
              </a:lnSpc>
            </a:pPr>
            <a:r>
              <a:rPr lang="en-IN" sz="2400">
                <a:solidFill>
                  <a:schemeClr val="tx1">
                    <a:lumMod val="50000"/>
                  </a:schemeClr>
                </a:solidFill>
                <a:latin typeface="Trebuchet MS" pitchFamily="34" charset="0"/>
              </a:rPr>
              <a:t>Deal</a:t>
            </a:r>
            <a:r>
              <a:rPr lang="en-IN" sz="2400" b="1">
                <a:solidFill>
                  <a:schemeClr val="tx1">
                    <a:lumMod val="50000"/>
                  </a:schemeClr>
                </a:solidFill>
                <a:latin typeface="Trebuchet MS" pitchFamily="34" charset="0"/>
              </a:rPr>
              <a:t> Value </a:t>
            </a:r>
            <a:r>
              <a:rPr lang="en-IN" sz="1400">
                <a:solidFill>
                  <a:schemeClr val="tx1">
                    <a:lumMod val="50000"/>
                  </a:schemeClr>
                </a:solidFill>
                <a:latin typeface="Trebuchet MS" pitchFamily="34" charset="0"/>
              </a:rPr>
              <a:t>(USD Million)</a:t>
            </a:r>
            <a:endParaRPr lang="en-IN" sz="1400" dirty="0">
              <a:solidFill>
                <a:schemeClr val="tx1">
                  <a:lumMod val="50000"/>
                </a:schemeClr>
              </a:solidFill>
              <a:latin typeface="Trebuchet MS" pitchFamily="34" charset="0"/>
            </a:endParaRPr>
          </a:p>
        </p:txBody>
      </p:sp>
      <p:sp>
        <p:nvSpPr>
          <p:cNvPr id="74" name="TextBox 73">
            <a:extLst>
              <a:ext uri="{FF2B5EF4-FFF2-40B4-BE49-F238E27FC236}">
                <a16:creationId xmlns:a16="http://schemas.microsoft.com/office/drawing/2014/main" id="{AD30DAAB-A695-4C33-92AF-F8FF81F2D7A6}"/>
              </a:ext>
            </a:extLst>
          </p:cNvPr>
          <p:cNvSpPr txBox="1"/>
          <p:nvPr/>
        </p:nvSpPr>
        <p:spPr>
          <a:xfrm>
            <a:off x="426591" y="5970496"/>
            <a:ext cx="5364609" cy="431742"/>
          </a:xfrm>
          <a:prstGeom prst="rect">
            <a:avLst/>
          </a:prstGeom>
          <a:noFill/>
        </p:spPr>
        <p:txBody>
          <a:bodyPr wrap="square" rtlCol="0">
            <a:spAutoFit/>
          </a:bodyPr>
          <a:lstStyle/>
          <a:p>
            <a:pPr>
              <a:lnSpc>
                <a:spcPts val="2600"/>
              </a:lnSpc>
            </a:pPr>
            <a:r>
              <a:rPr lang="en-IN" sz="2400" dirty="0">
                <a:solidFill>
                  <a:schemeClr val="tx1">
                    <a:lumMod val="50000"/>
                  </a:schemeClr>
                </a:solidFill>
                <a:latin typeface="Trebuchet MS" pitchFamily="34" charset="0"/>
              </a:rPr>
              <a:t>Deal</a:t>
            </a:r>
            <a:r>
              <a:rPr lang="en-IN" sz="2400" b="1" dirty="0">
                <a:solidFill>
                  <a:schemeClr val="tx1">
                    <a:lumMod val="50000"/>
                  </a:schemeClr>
                </a:solidFill>
                <a:latin typeface="Trebuchet MS" pitchFamily="34" charset="0"/>
              </a:rPr>
              <a:t> </a:t>
            </a:r>
            <a:r>
              <a:rPr lang="en-IN" sz="2400" b="1" dirty="0" smtClean="0">
                <a:solidFill>
                  <a:schemeClr val="tx1">
                    <a:lumMod val="50000"/>
                  </a:schemeClr>
                </a:solidFill>
                <a:latin typeface="Trebuchet MS" pitchFamily="34" charset="0"/>
              </a:rPr>
              <a:t>Volume</a:t>
            </a:r>
            <a:endParaRPr lang="en-IN" sz="2400" b="1" dirty="0">
              <a:solidFill>
                <a:schemeClr val="tx1">
                  <a:lumMod val="50000"/>
                </a:schemeClr>
              </a:solidFill>
              <a:latin typeface="Trebuchet MS" pitchFamily="34" charset="0"/>
            </a:endParaRPr>
          </a:p>
        </p:txBody>
      </p:sp>
      <p:graphicFrame>
        <p:nvGraphicFramePr>
          <p:cNvPr id="75" name="Chart 74">
            <a:extLst>
              <a:ext uri="{FF2B5EF4-FFF2-40B4-BE49-F238E27FC236}">
                <a16:creationId xmlns:a16="http://schemas.microsoft.com/office/drawing/2014/main" id="{7864DB5D-EB93-454B-8413-68E57033315C}"/>
              </a:ext>
            </a:extLst>
          </p:cNvPr>
          <p:cNvGraphicFramePr/>
          <p:nvPr>
            <p:extLst>
              <p:ext uri="{D42A27DB-BD31-4B8C-83A1-F6EECF244321}">
                <p14:modId xmlns:p14="http://schemas.microsoft.com/office/powerpoint/2010/main" val="1672325412"/>
              </p:ext>
            </p:extLst>
          </p:nvPr>
        </p:nvGraphicFramePr>
        <p:xfrm>
          <a:off x="1600200" y="2440270"/>
          <a:ext cx="3476601" cy="3205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3DEBF785-AD08-446C-956A-A909CF80BE49}"/>
              </a:ext>
            </a:extLst>
          </p:cNvPr>
          <p:cNvGraphicFramePr/>
          <p:nvPr>
            <p:extLst>
              <p:ext uri="{D42A27DB-BD31-4B8C-83A1-F6EECF244321}">
                <p14:modId xmlns:p14="http://schemas.microsoft.com/office/powerpoint/2010/main" val="655255233"/>
              </p:ext>
            </p:extLst>
          </p:nvPr>
        </p:nvGraphicFramePr>
        <p:xfrm>
          <a:off x="3200400" y="6474016"/>
          <a:ext cx="3474388" cy="324390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78629D81-8525-483C-B91D-4169FC31FDCE}"/>
              </a:ext>
            </a:extLst>
          </p:cNvPr>
          <p:cNvSpPr txBox="1"/>
          <p:nvPr/>
        </p:nvSpPr>
        <p:spPr>
          <a:xfrm>
            <a:off x="248919" y="9586587"/>
            <a:ext cx="234360" cy="211725"/>
          </a:xfrm>
          <a:prstGeom prst="rect">
            <a:avLst/>
          </a:prstGeom>
          <a:noFill/>
        </p:spPr>
        <p:txBody>
          <a:bodyPr wrap="none" rtlCol="0">
            <a:spAutoFit/>
          </a:bodyPr>
          <a:lstStyle/>
          <a:p>
            <a:r>
              <a:rPr lang="en-US" sz="776" smtClean="0"/>
              <a:t>3</a:t>
            </a:r>
            <a:endParaRPr lang="en-IN" sz="776" dirty="0"/>
          </a:p>
        </p:txBody>
      </p:sp>
      <p:sp>
        <p:nvSpPr>
          <p:cNvPr id="17" name="TextBox 16">
            <a:extLst>
              <a:ext uri="{FF2B5EF4-FFF2-40B4-BE49-F238E27FC236}">
                <a16:creationId xmlns:a16="http://schemas.microsoft.com/office/drawing/2014/main" id="{5B9E7B46-3927-43E7-A543-FDA767604A3D}"/>
              </a:ext>
            </a:extLst>
          </p:cNvPr>
          <p:cNvSpPr txBox="1"/>
          <p:nvPr/>
        </p:nvSpPr>
        <p:spPr>
          <a:xfrm>
            <a:off x="3761251" y="7290703"/>
            <a:ext cx="575799" cy="323165"/>
          </a:xfrm>
          <a:prstGeom prst="rect">
            <a:avLst/>
          </a:prstGeom>
          <a:noFill/>
        </p:spPr>
        <p:txBody>
          <a:bodyPr wrap="none" rtlCol="0">
            <a:spAutoFit/>
          </a:bodyPr>
          <a:lstStyle/>
          <a:p>
            <a:r>
              <a:rPr lang="en-IN" sz="1500" b="1" dirty="0"/>
              <a:t>2018</a:t>
            </a:r>
          </a:p>
        </p:txBody>
      </p:sp>
      <p:sp>
        <p:nvSpPr>
          <p:cNvPr id="18" name="TextBox 17">
            <a:extLst>
              <a:ext uri="{FF2B5EF4-FFF2-40B4-BE49-F238E27FC236}">
                <a16:creationId xmlns:a16="http://schemas.microsoft.com/office/drawing/2014/main" id="{5B9E7B46-3927-43E7-A543-FDA767604A3D}"/>
              </a:ext>
            </a:extLst>
          </p:cNvPr>
          <p:cNvSpPr txBox="1"/>
          <p:nvPr/>
        </p:nvSpPr>
        <p:spPr>
          <a:xfrm>
            <a:off x="1392065" y="7290703"/>
            <a:ext cx="575799" cy="323165"/>
          </a:xfrm>
          <a:prstGeom prst="rect">
            <a:avLst/>
          </a:prstGeom>
          <a:noFill/>
        </p:spPr>
        <p:txBody>
          <a:bodyPr wrap="none" rtlCol="0">
            <a:spAutoFit/>
          </a:bodyPr>
          <a:lstStyle/>
          <a:p>
            <a:r>
              <a:rPr lang="en-IN" sz="1500" b="1" dirty="0" smtClean="0"/>
              <a:t>2017</a:t>
            </a:r>
            <a:endParaRPr lang="en-IN" sz="1500" b="1" dirty="0"/>
          </a:p>
        </p:txBody>
      </p:sp>
    </p:spTree>
    <p:extLst>
      <p:ext uri="{BB962C8B-B14F-4D97-AF65-F5344CB8AC3E}">
        <p14:creationId xmlns:p14="http://schemas.microsoft.com/office/powerpoint/2010/main" val="1003649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991664"/>
            <a:ext cx="6858000" cy="89646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p:cNvSpPr txBox="1"/>
          <p:nvPr/>
        </p:nvSpPr>
        <p:spPr>
          <a:xfrm>
            <a:off x="468234" y="1043449"/>
            <a:ext cx="5483901" cy="854989"/>
          </a:xfrm>
          <a:prstGeom prst="rect">
            <a:avLst/>
          </a:prstGeom>
          <a:noFill/>
        </p:spPr>
        <p:txBody>
          <a:bodyPr wrap="square" lIns="108850" tIns="54425" rIns="108850" bIns="54425" rtlCol="1">
            <a:spAutoFit/>
          </a:bodyPr>
          <a:lstStyle/>
          <a:p>
            <a:pPr algn="ctr">
              <a:lnSpc>
                <a:spcPts val="2900"/>
              </a:lnSpc>
            </a:pPr>
            <a:r>
              <a:rPr lang="en-IN" sz="2900">
                <a:solidFill>
                  <a:schemeClr val="bg1"/>
                </a:solidFill>
                <a:latin typeface="Trebuchet MS" pitchFamily="34" charset="0"/>
              </a:rPr>
              <a:t>CROSS BORDER M&amp;A </a:t>
            </a:r>
            <a:r>
              <a:rPr lang="en-IN" sz="2900" smtClean="0">
                <a:solidFill>
                  <a:schemeClr val="bg1"/>
                </a:solidFill>
                <a:latin typeface="Trebuchet MS" pitchFamily="34" charset="0"/>
              </a:rPr>
              <a:t/>
            </a:r>
            <a:br>
              <a:rPr lang="en-IN" sz="2900" smtClean="0">
                <a:solidFill>
                  <a:schemeClr val="bg1"/>
                </a:solidFill>
                <a:latin typeface="Trebuchet MS" pitchFamily="34" charset="0"/>
              </a:rPr>
            </a:br>
            <a:r>
              <a:rPr lang="en-IN" sz="2900" smtClean="0">
                <a:solidFill>
                  <a:schemeClr val="bg1"/>
                </a:solidFill>
                <a:latin typeface="Trebuchet MS" pitchFamily="34" charset="0"/>
              </a:rPr>
              <a:t>ACTIVITY </a:t>
            </a:r>
            <a:r>
              <a:rPr lang="en-IN" sz="2900">
                <a:solidFill>
                  <a:schemeClr val="bg1"/>
                </a:solidFill>
                <a:latin typeface="Trebuchet MS" pitchFamily="34" charset="0"/>
              </a:rPr>
              <a:t>IN INDIA - 2018</a:t>
            </a:r>
            <a:endParaRPr lang="en-IN" sz="2900" dirty="0">
              <a:solidFill>
                <a:schemeClr val="bg1"/>
              </a:solidFill>
              <a:latin typeface="Trebuchet MS" pitchFamily="34" charset="0"/>
            </a:endParaRPr>
          </a:p>
        </p:txBody>
      </p:sp>
      <p:sp>
        <p:nvSpPr>
          <p:cNvPr id="15" name="TextBox 14"/>
          <p:cNvSpPr txBox="1"/>
          <p:nvPr/>
        </p:nvSpPr>
        <p:spPr>
          <a:xfrm flipH="1">
            <a:off x="5843374" y="1278651"/>
            <a:ext cx="302300" cy="609473"/>
          </a:xfrm>
          <a:prstGeom prst="rect">
            <a:avLst/>
          </a:prstGeom>
          <a:noFill/>
        </p:spPr>
        <p:txBody>
          <a:bodyPr wrap="square" lIns="108850" tIns="54425" rIns="108850" bIns="54425" rtlCol="1">
            <a:spAutoFit/>
          </a:bodyPr>
          <a:lstStyle/>
          <a:p>
            <a:pPr algn="ctr">
              <a:lnSpc>
                <a:spcPts val="2500"/>
              </a:lnSpc>
            </a:pPr>
            <a:r>
              <a:rPr lang="en-US" sz="8800" smtClean="0">
                <a:solidFill>
                  <a:schemeClr val="bg1">
                    <a:lumMod val="65000"/>
                  </a:schemeClr>
                </a:solidFill>
                <a:latin typeface="Trebuchet MS" pitchFamily="34" charset="0"/>
              </a:rPr>
              <a:t>4</a:t>
            </a:r>
            <a:endParaRPr lang="en-IN" sz="8800" dirty="0">
              <a:solidFill>
                <a:schemeClr val="bg1">
                  <a:lumMod val="65000"/>
                </a:schemeClr>
              </a:solidFill>
              <a:latin typeface="Trebuchet MS" pitchFamily="34" charset="0"/>
            </a:endParaRPr>
          </a:p>
        </p:txBody>
      </p:sp>
      <p:sp>
        <p:nvSpPr>
          <p:cNvPr id="21" name="TextBox 20">
            <a:extLst>
              <a:ext uri="{FF2B5EF4-FFF2-40B4-BE49-F238E27FC236}">
                <a16:creationId xmlns:a16="http://schemas.microsoft.com/office/drawing/2014/main" id="{9E8501A5-9897-4505-9985-6A87559BF3B9}"/>
              </a:ext>
            </a:extLst>
          </p:cNvPr>
          <p:cNvSpPr txBox="1"/>
          <p:nvPr/>
        </p:nvSpPr>
        <p:spPr>
          <a:xfrm>
            <a:off x="217024" y="9067800"/>
            <a:ext cx="894797" cy="211725"/>
          </a:xfrm>
          <a:prstGeom prst="rect">
            <a:avLst/>
          </a:prstGeom>
          <a:noFill/>
        </p:spPr>
        <p:txBody>
          <a:bodyPr wrap="none" rtlCol="0">
            <a:spAutoFit/>
          </a:bodyPr>
          <a:lstStyle/>
          <a:p>
            <a:r>
              <a:rPr lang="en-IN" sz="776" dirty="0">
                <a:solidFill>
                  <a:schemeClr val="bg1">
                    <a:lumMod val="65000"/>
                  </a:schemeClr>
                </a:solidFill>
              </a:rPr>
              <a:t>Source: VCC Edge</a:t>
            </a:r>
          </a:p>
        </p:txBody>
      </p:sp>
      <p:graphicFrame>
        <p:nvGraphicFramePr>
          <p:cNvPr id="11" name="Chart 10">
            <a:extLst>
              <a:ext uri="{FF2B5EF4-FFF2-40B4-BE49-F238E27FC236}">
                <a16:creationId xmlns:a16="http://schemas.microsoft.com/office/drawing/2014/main" id="{18C57BEE-C568-4C96-85CA-C62B2CA237E7}"/>
              </a:ext>
            </a:extLst>
          </p:cNvPr>
          <p:cNvGraphicFramePr/>
          <p:nvPr>
            <p:extLst>
              <p:ext uri="{D42A27DB-BD31-4B8C-83A1-F6EECF244321}">
                <p14:modId xmlns:p14="http://schemas.microsoft.com/office/powerpoint/2010/main" val="3813978079"/>
              </p:ext>
            </p:extLst>
          </p:nvPr>
        </p:nvGraphicFramePr>
        <p:xfrm>
          <a:off x="266200" y="2859645"/>
          <a:ext cx="1575267" cy="15421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1AE38D14-C491-4914-A3C7-D64FD70871A6}"/>
              </a:ext>
            </a:extLst>
          </p:cNvPr>
          <p:cNvGraphicFramePr/>
          <p:nvPr>
            <p:extLst>
              <p:ext uri="{D42A27DB-BD31-4B8C-83A1-F6EECF244321}">
                <p14:modId xmlns:p14="http://schemas.microsoft.com/office/powerpoint/2010/main" val="2751738435"/>
              </p:ext>
            </p:extLst>
          </p:nvPr>
        </p:nvGraphicFramePr>
        <p:xfrm>
          <a:off x="1286142" y="2622079"/>
          <a:ext cx="2772639" cy="1862895"/>
        </p:xfrm>
        <a:graphic>
          <a:graphicData uri="http://schemas.openxmlformats.org/drawingml/2006/chart">
            <c:chart xmlns:c="http://schemas.openxmlformats.org/drawingml/2006/chart" xmlns:r="http://schemas.openxmlformats.org/officeDocument/2006/relationships" r:id="rId3"/>
          </a:graphicData>
        </a:graphic>
      </p:graphicFrame>
      <p:sp>
        <p:nvSpPr>
          <p:cNvPr id="18" name="Oval 17">
            <a:extLst>
              <a:ext uri="{FF2B5EF4-FFF2-40B4-BE49-F238E27FC236}">
                <a16:creationId xmlns:a16="http://schemas.microsoft.com/office/drawing/2014/main" id="{11659551-9E2A-4FAD-A77F-773B6FA7183F}"/>
              </a:ext>
            </a:extLst>
          </p:cNvPr>
          <p:cNvSpPr/>
          <p:nvPr/>
        </p:nvSpPr>
        <p:spPr>
          <a:xfrm>
            <a:off x="2134738" y="3015803"/>
            <a:ext cx="1075447" cy="1075447"/>
          </a:xfrm>
          <a:prstGeom prst="ellipse">
            <a:avLst/>
          </a:prstGeom>
          <a:solidFill>
            <a:schemeClr val="bg1"/>
          </a:solidFill>
          <a:effectLst>
            <a:outerShdw blurRad="57150" dist="101600" dir="4200000" algn="ctr" rotWithShape="0">
              <a:srgbClr val="000000">
                <a:alpha val="33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noProof="1">
                <a:solidFill>
                  <a:srgbClr val="DF8639"/>
                </a:solidFill>
              </a:rPr>
              <a:t>53%</a:t>
            </a:r>
          </a:p>
        </p:txBody>
      </p:sp>
      <p:graphicFrame>
        <p:nvGraphicFramePr>
          <p:cNvPr id="19" name="Chart 18">
            <a:extLst>
              <a:ext uri="{FF2B5EF4-FFF2-40B4-BE49-F238E27FC236}">
                <a16:creationId xmlns:a16="http://schemas.microsoft.com/office/drawing/2014/main" id="{23EA4380-FE76-4A14-954B-C9E68DB5A9AA}"/>
              </a:ext>
            </a:extLst>
          </p:cNvPr>
          <p:cNvGraphicFramePr/>
          <p:nvPr>
            <p:extLst>
              <p:ext uri="{D42A27DB-BD31-4B8C-83A1-F6EECF244321}">
                <p14:modId xmlns:p14="http://schemas.microsoft.com/office/powerpoint/2010/main" val="124338255"/>
              </p:ext>
            </p:extLst>
          </p:nvPr>
        </p:nvGraphicFramePr>
        <p:xfrm>
          <a:off x="140825" y="2817071"/>
          <a:ext cx="1704092" cy="978991"/>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a:extLst>
              <a:ext uri="{FF2B5EF4-FFF2-40B4-BE49-F238E27FC236}">
                <a16:creationId xmlns:a16="http://schemas.microsoft.com/office/drawing/2014/main" id="{B7C259F0-88BC-4F56-AC06-64401CE8B268}"/>
              </a:ext>
            </a:extLst>
          </p:cNvPr>
          <p:cNvSpPr/>
          <p:nvPr/>
        </p:nvSpPr>
        <p:spPr>
          <a:xfrm>
            <a:off x="3657600" y="2631772"/>
            <a:ext cx="3200400" cy="1781574"/>
          </a:xfrm>
          <a:prstGeom prst="rect">
            <a:avLst/>
          </a:prstGeom>
          <a:solidFill>
            <a:srgbClr val="ECB78C"/>
          </a:solidFill>
          <a:ln>
            <a:noFill/>
          </a:ln>
        </p:spPr>
        <p:txBody>
          <a:bodyPr wrap="square" lIns="216000" rIns="324000" anchor="ctr">
            <a:noAutofit/>
          </a:bodyPr>
          <a:lstStyle/>
          <a:p>
            <a:pPr marL="185738">
              <a:lnSpc>
                <a:spcPts val="3100"/>
              </a:lnSpc>
              <a:spcBef>
                <a:spcPts val="2000"/>
              </a:spcBef>
              <a:buClr>
                <a:srgbClr val="17635F"/>
              </a:buClr>
            </a:pPr>
            <a:endParaRPr lang="en-US" sz="2600" noProof="1">
              <a:solidFill>
                <a:srgbClr val="013B4F"/>
              </a:solidFill>
              <a:latin typeface="Trebuchet MS" pitchFamily="34" charset="0"/>
            </a:endParaRPr>
          </a:p>
        </p:txBody>
      </p:sp>
      <p:graphicFrame>
        <p:nvGraphicFramePr>
          <p:cNvPr id="13" name="Chart 12">
            <a:extLst>
              <a:ext uri="{FF2B5EF4-FFF2-40B4-BE49-F238E27FC236}">
                <a16:creationId xmlns:a16="http://schemas.microsoft.com/office/drawing/2014/main" id="{F3F9F91E-A712-4098-9CA4-A109991FEB87}"/>
              </a:ext>
            </a:extLst>
          </p:cNvPr>
          <p:cNvGraphicFramePr/>
          <p:nvPr>
            <p:extLst>
              <p:ext uri="{D42A27DB-BD31-4B8C-83A1-F6EECF244321}">
                <p14:modId xmlns:p14="http://schemas.microsoft.com/office/powerpoint/2010/main" val="4084623114"/>
              </p:ext>
            </p:extLst>
          </p:nvPr>
        </p:nvGraphicFramePr>
        <p:xfrm>
          <a:off x="2569564" y="4863398"/>
          <a:ext cx="2772639" cy="1862895"/>
        </p:xfrm>
        <a:graphic>
          <a:graphicData uri="http://schemas.openxmlformats.org/drawingml/2006/chart">
            <c:chart xmlns:c="http://schemas.openxmlformats.org/drawingml/2006/chart" xmlns:r="http://schemas.openxmlformats.org/officeDocument/2006/relationships" r:id="rId5"/>
          </a:graphicData>
        </a:graphic>
      </p:graphicFrame>
      <p:sp>
        <p:nvSpPr>
          <p:cNvPr id="23" name="Oval 22">
            <a:extLst>
              <a:ext uri="{FF2B5EF4-FFF2-40B4-BE49-F238E27FC236}">
                <a16:creationId xmlns:a16="http://schemas.microsoft.com/office/drawing/2014/main" id="{E76D7D23-6984-4DF6-B990-FDC391BAB372}"/>
              </a:ext>
            </a:extLst>
          </p:cNvPr>
          <p:cNvSpPr/>
          <p:nvPr/>
        </p:nvSpPr>
        <p:spPr>
          <a:xfrm>
            <a:off x="3418160" y="5257122"/>
            <a:ext cx="1075447" cy="1075447"/>
          </a:xfrm>
          <a:prstGeom prst="ellipse">
            <a:avLst/>
          </a:prstGeom>
          <a:solidFill>
            <a:schemeClr val="bg1"/>
          </a:solidFill>
          <a:effectLst>
            <a:outerShdw blurRad="57150" dist="101600" dir="4200000" algn="ctr" rotWithShape="0">
              <a:srgbClr val="000000">
                <a:alpha val="33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noProof="1">
                <a:solidFill>
                  <a:srgbClr val="01A3DD"/>
                </a:solidFill>
              </a:rPr>
              <a:t>47%</a:t>
            </a:r>
          </a:p>
        </p:txBody>
      </p:sp>
      <p:graphicFrame>
        <p:nvGraphicFramePr>
          <p:cNvPr id="24" name="Chart 23">
            <a:extLst>
              <a:ext uri="{FF2B5EF4-FFF2-40B4-BE49-F238E27FC236}">
                <a16:creationId xmlns:a16="http://schemas.microsoft.com/office/drawing/2014/main" id="{EE4C9F34-FB56-4A81-8579-D158DF71C991}"/>
              </a:ext>
            </a:extLst>
          </p:cNvPr>
          <p:cNvGraphicFramePr/>
          <p:nvPr>
            <p:extLst>
              <p:ext uri="{D42A27DB-BD31-4B8C-83A1-F6EECF244321}">
                <p14:modId xmlns:p14="http://schemas.microsoft.com/office/powerpoint/2010/main" val="1640840464"/>
              </p:ext>
            </p:extLst>
          </p:nvPr>
        </p:nvGraphicFramePr>
        <p:xfrm>
          <a:off x="4962313" y="5200307"/>
          <a:ext cx="1429494" cy="13994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Table 28">
            <a:extLst>
              <a:ext uri="{FF2B5EF4-FFF2-40B4-BE49-F238E27FC236}">
                <a16:creationId xmlns:a16="http://schemas.microsoft.com/office/drawing/2014/main" id="{B8BB151D-5AF0-4485-AA60-E9EFE999F201}"/>
              </a:ext>
            </a:extLst>
          </p:cNvPr>
          <p:cNvGraphicFramePr>
            <a:graphicFrameLocks noGrp="1"/>
          </p:cNvGraphicFramePr>
          <p:nvPr>
            <p:extLst>
              <p:ext uri="{D42A27DB-BD31-4B8C-83A1-F6EECF244321}">
                <p14:modId xmlns:p14="http://schemas.microsoft.com/office/powerpoint/2010/main" val="116551909"/>
              </p:ext>
            </p:extLst>
          </p:nvPr>
        </p:nvGraphicFramePr>
        <p:xfrm>
          <a:off x="3210185" y="7472114"/>
          <a:ext cx="3386909" cy="952149"/>
        </p:xfrm>
        <a:graphic>
          <a:graphicData uri="http://schemas.openxmlformats.org/drawingml/2006/table">
            <a:tbl>
              <a:tblPr firstRow="1" bandRow="1">
                <a:tableStyleId>{8EC20E35-A176-4012-BC5E-935CFFF8708E}</a:tableStyleId>
              </a:tblPr>
              <a:tblGrid>
                <a:gridCol w="673715">
                  <a:extLst>
                    <a:ext uri="{9D8B030D-6E8A-4147-A177-3AD203B41FA5}">
                      <a16:colId xmlns:a16="http://schemas.microsoft.com/office/drawing/2014/main" val="1715075257"/>
                    </a:ext>
                  </a:extLst>
                </a:gridCol>
                <a:gridCol w="452199">
                  <a:extLst>
                    <a:ext uri="{9D8B030D-6E8A-4147-A177-3AD203B41FA5}">
                      <a16:colId xmlns:a16="http://schemas.microsoft.com/office/drawing/2014/main" val="1078260922"/>
                    </a:ext>
                  </a:extLst>
                </a:gridCol>
                <a:gridCol w="452199">
                  <a:extLst>
                    <a:ext uri="{9D8B030D-6E8A-4147-A177-3AD203B41FA5}">
                      <a16:colId xmlns:a16="http://schemas.microsoft.com/office/drawing/2014/main" val="589451373"/>
                    </a:ext>
                  </a:extLst>
                </a:gridCol>
                <a:gridCol w="452199">
                  <a:extLst>
                    <a:ext uri="{9D8B030D-6E8A-4147-A177-3AD203B41FA5}">
                      <a16:colId xmlns:a16="http://schemas.microsoft.com/office/drawing/2014/main" val="2840188945"/>
                    </a:ext>
                  </a:extLst>
                </a:gridCol>
                <a:gridCol w="452199">
                  <a:extLst>
                    <a:ext uri="{9D8B030D-6E8A-4147-A177-3AD203B41FA5}">
                      <a16:colId xmlns:a16="http://schemas.microsoft.com/office/drawing/2014/main" val="1466370851"/>
                    </a:ext>
                  </a:extLst>
                </a:gridCol>
                <a:gridCol w="452199">
                  <a:extLst>
                    <a:ext uri="{9D8B030D-6E8A-4147-A177-3AD203B41FA5}">
                      <a16:colId xmlns:a16="http://schemas.microsoft.com/office/drawing/2014/main" val="3763447671"/>
                    </a:ext>
                  </a:extLst>
                </a:gridCol>
                <a:gridCol w="452199">
                  <a:extLst>
                    <a:ext uri="{9D8B030D-6E8A-4147-A177-3AD203B41FA5}">
                      <a16:colId xmlns:a16="http://schemas.microsoft.com/office/drawing/2014/main" val="2011314149"/>
                    </a:ext>
                  </a:extLst>
                </a:gridCol>
              </a:tblGrid>
              <a:tr h="150229">
                <a:tc>
                  <a:txBody>
                    <a:bodyPr/>
                    <a:lstStyle/>
                    <a:p>
                      <a:endParaRPr lang="en-IN" sz="800" dirty="0"/>
                    </a:p>
                  </a:txBody>
                  <a:tcPr marL="64514" marR="64514" marT="32257" marB="32257" anchor="ctr"/>
                </a:tc>
                <a:tc gridSpan="3">
                  <a:txBody>
                    <a:bodyPr/>
                    <a:lstStyle/>
                    <a:p>
                      <a:pPr algn="ctr"/>
                      <a:r>
                        <a:rPr lang="en-IN" sz="800" dirty="0"/>
                        <a:t>By volume </a:t>
                      </a:r>
                    </a:p>
                  </a:txBody>
                  <a:tcPr marL="64514" marR="64514" marT="32257" marB="32257" anchor="ctr"/>
                </a:tc>
                <a:tc hMerge="1">
                  <a:txBody>
                    <a:bodyPr/>
                    <a:lstStyle/>
                    <a:p>
                      <a:endParaRPr lang="en-IN" sz="1200" dirty="0"/>
                    </a:p>
                  </a:txBody>
                  <a:tcPr/>
                </a:tc>
                <a:tc hMerge="1">
                  <a:txBody>
                    <a:bodyPr/>
                    <a:lstStyle/>
                    <a:p>
                      <a:endParaRPr lang="en-IN" sz="1200" dirty="0"/>
                    </a:p>
                  </a:txBody>
                  <a:tcPr/>
                </a:tc>
                <a:tc gridSpan="3">
                  <a:txBody>
                    <a:bodyPr/>
                    <a:lstStyle/>
                    <a:p>
                      <a:pPr algn="ctr"/>
                      <a:r>
                        <a:rPr lang="en-IN" sz="800" dirty="0"/>
                        <a:t>By Value (USD Billion)</a:t>
                      </a:r>
                    </a:p>
                  </a:txBody>
                  <a:tcPr marL="64514" marR="64514" marT="32257" marB="32257" anchor="ctr"/>
                </a:tc>
                <a:tc hMerge="1">
                  <a:txBody>
                    <a:bodyPr/>
                    <a:lstStyle/>
                    <a:p>
                      <a:endParaRPr lang="en-IN" sz="1200" dirty="0"/>
                    </a:p>
                  </a:txBody>
                  <a:tcPr/>
                </a:tc>
                <a:tc hMerge="1">
                  <a:txBody>
                    <a:bodyPr/>
                    <a:lstStyle/>
                    <a:p>
                      <a:endParaRPr lang="en-IN" sz="1200" dirty="0"/>
                    </a:p>
                  </a:txBody>
                  <a:tcPr/>
                </a:tc>
                <a:extLst>
                  <a:ext uri="{0D108BD9-81ED-4DB2-BD59-A6C34878D82A}">
                    <a16:rowId xmlns:a16="http://schemas.microsoft.com/office/drawing/2014/main" val="321675975"/>
                  </a:ext>
                </a:extLst>
              </a:tr>
              <a:tr h="167424">
                <a:tc>
                  <a:txBody>
                    <a:bodyPr/>
                    <a:lstStyle/>
                    <a:p>
                      <a:r>
                        <a:rPr lang="en-IN" sz="800" dirty="0">
                          <a:solidFill>
                            <a:schemeClr val="tx1">
                              <a:lumMod val="50000"/>
                            </a:schemeClr>
                          </a:solidFill>
                        </a:rPr>
                        <a:t>Deals</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2016</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2017</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2018</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2016</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2017</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2018</a:t>
                      </a:r>
                      <a:endParaRPr lang="en-IN" sz="800" b="1" dirty="0">
                        <a:solidFill>
                          <a:schemeClr val="tx1">
                            <a:lumMod val="50000"/>
                          </a:schemeClr>
                        </a:solidFill>
                      </a:endParaRPr>
                    </a:p>
                  </a:txBody>
                  <a:tcPr marL="64514" marR="64514" marT="32257" marB="32257" anchor="ctr"/>
                </a:tc>
                <a:extLst>
                  <a:ext uri="{0D108BD9-81ED-4DB2-BD59-A6C34878D82A}">
                    <a16:rowId xmlns:a16="http://schemas.microsoft.com/office/drawing/2014/main" val="3314003629"/>
                  </a:ext>
                </a:extLst>
              </a:tr>
              <a:tr h="167424">
                <a:tc>
                  <a:txBody>
                    <a:bodyPr/>
                    <a:lstStyle/>
                    <a:p>
                      <a:r>
                        <a:rPr lang="en-IN" sz="800" dirty="0">
                          <a:solidFill>
                            <a:schemeClr val="tx1">
                              <a:lumMod val="50000"/>
                            </a:schemeClr>
                          </a:solidFill>
                        </a:rPr>
                        <a:t>Inbound</a:t>
                      </a:r>
                    </a:p>
                  </a:txBody>
                  <a:tcPr marL="64514" marR="64514" marT="32257" marB="32257" anchor="ctr"/>
                </a:tc>
                <a:tc>
                  <a:txBody>
                    <a:bodyPr/>
                    <a:lstStyle/>
                    <a:p>
                      <a:pPr algn="r"/>
                      <a:r>
                        <a:rPr lang="en-IN" sz="800" dirty="0">
                          <a:solidFill>
                            <a:schemeClr val="tx1">
                              <a:lumMod val="50000"/>
                            </a:schemeClr>
                          </a:solidFill>
                        </a:rPr>
                        <a:t>115</a:t>
                      </a:r>
                    </a:p>
                  </a:txBody>
                  <a:tcPr marL="64514" marR="64514" marT="32257" marB="32257" anchor="ctr"/>
                </a:tc>
                <a:tc>
                  <a:txBody>
                    <a:bodyPr/>
                    <a:lstStyle/>
                    <a:p>
                      <a:pPr algn="r"/>
                      <a:r>
                        <a:rPr lang="en-IN" sz="800" dirty="0">
                          <a:solidFill>
                            <a:schemeClr val="tx1">
                              <a:lumMod val="50000"/>
                            </a:schemeClr>
                          </a:solidFill>
                        </a:rPr>
                        <a:t>143</a:t>
                      </a:r>
                    </a:p>
                  </a:txBody>
                  <a:tcPr marL="64514" marR="64514" marT="32257" marB="32257" anchor="ctr"/>
                </a:tc>
                <a:tc>
                  <a:txBody>
                    <a:bodyPr/>
                    <a:lstStyle/>
                    <a:p>
                      <a:pPr algn="r"/>
                      <a:r>
                        <a:rPr lang="en-IN" sz="800" dirty="0">
                          <a:solidFill>
                            <a:schemeClr val="tx1">
                              <a:lumMod val="50000"/>
                            </a:schemeClr>
                          </a:solidFill>
                        </a:rPr>
                        <a:t>135</a:t>
                      </a:r>
                    </a:p>
                  </a:txBody>
                  <a:tcPr marL="64514" marR="64514" marT="32257" marB="32257" anchor="ctr"/>
                </a:tc>
                <a:tc>
                  <a:txBody>
                    <a:bodyPr/>
                    <a:lstStyle/>
                    <a:p>
                      <a:pPr algn="r"/>
                      <a:r>
                        <a:rPr lang="en-IN" sz="800" dirty="0">
                          <a:solidFill>
                            <a:schemeClr val="tx1">
                              <a:lumMod val="50000"/>
                            </a:schemeClr>
                          </a:solidFill>
                        </a:rPr>
                        <a:t>19</a:t>
                      </a:r>
                    </a:p>
                  </a:txBody>
                  <a:tcPr marL="64514" marR="64514" marT="32257" marB="32257" anchor="ctr"/>
                </a:tc>
                <a:tc>
                  <a:txBody>
                    <a:bodyPr/>
                    <a:lstStyle/>
                    <a:p>
                      <a:pPr algn="r"/>
                      <a:r>
                        <a:rPr lang="en-IN" sz="800" dirty="0">
                          <a:solidFill>
                            <a:schemeClr val="tx1">
                              <a:lumMod val="50000"/>
                            </a:schemeClr>
                          </a:solidFill>
                        </a:rPr>
                        <a:t>4</a:t>
                      </a:r>
                    </a:p>
                  </a:txBody>
                  <a:tcPr marL="64514" marR="64514" marT="32257" marB="32257" anchor="ctr"/>
                </a:tc>
                <a:tc>
                  <a:txBody>
                    <a:bodyPr/>
                    <a:lstStyle/>
                    <a:p>
                      <a:pPr algn="r"/>
                      <a:r>
                        <a:rPr lang="en-IN" sz="800" dirty="0">
                          <a:solidFill>
                            <a:schemeClr val="tx1">
                              <a:lumMod val="50000"/>
                            </a:schemeClr>
                          </a:solidFill>
                        </a:rPr>
                        <a:t>23</a:t>
                      </a:r>
                    </a:p>
                  </a:txBody>
                  <a:tcPr marL="64514" marR="64514" marT="32257" marB="32257" anchor="ctr"/>
                </a:tc>
                <a:extLst>
                  <a:ext uri="{0D108BD9-81ED-4DB2-BD59-A6C34878D82A}">
                    <a16:rowId xmlns:a16="http://schemas.microsoft.com/office/drawing/2014/main" val="2574984361"/>
                  </a:ext>
                </a:extLst>
              </a:tr>
              <a:tr h="206413">
                <a:tc>
                  <a:txBody>
                    <a:bodyPr/>
                    <a:lstStyle/>
                    <a:p>
                      <a:r>
                        <a:rPr lang="en-IN" sz="800" dirty="0">
                          <a:solidFill>
                            <a:schemeClr val="tx1">
                              <a:lumMod val="50000"/>
                            </a:schemeClr>
                          </a:solidFill>
                        </a:rPr>
                        <a:t>Outbound</a:t>
                      </a:r>
                    </a:p>
                  </a:txBody>
                  <a:tcPr marL="64514" marR="64514" marT="32257" marB="32257" anchor="ctr"/>
                </a:tc>
                <a:tc>
                  <a:txBody>
                    <a:bodyPr/>
                    <a:lstStyle/>
                    <a:p>
                      <a:pPr algn="r"/>
                      <a:r>
                        <a:rPr lang="en-IN" sz="800" dirty="0">
                          <a:solidFill>
                            <a:schemeClr val="tx1">
                              <a:lumMod val="50000"/>
                            </a:schemeClr>
                          </a:solidFill>
                        </a:rPr>
                        <a:t>117</a:t>
                      </a:r>
                    </a:p>
                  </a:txBody>
                  <a:tcPr marL="64514" marR="64514" marT="32257" marB="32257" anchor="ctr"/>
                </a:tc>
                <a:tc>
                  <a:txBody>
                    <a:bodyPr/>
                    <a:lstStyle/>
                    <a:p>
                      <a:pPr algn="r"/>
                      <a:r>
                        <a:rPr lang="en-IN" sz="800" dirty="0">
                          <a:solidFill>
                            <a:schemeClr val="tx1">
                              <a:lumMod val="50000"/>
                            </a:schemeClr>
                          </a:solidFill>
                        </a:rPr>
                        <a:t>119</a:t>
                      </a:r>
                    </a:p>
                  </a:txBody>
                  <a:tcPr marL="64514" marR="64514" marT="32257" marB="32257" anchor="ctr"/>
                </a:tc>
                <a:tc>
                  <a:txBody>
                    <a:bodyPr/>
                    <a:lstStyle/>
                    <a:p>
                      <a:pPr algn="r"/>
                      <a:r>
                        <a:rPr lang="en-IN" sz="800" dirty="0">
                          <a:solidFill>
                            <a:schemeClr val="tx1">
                              <a:lumMod val="50000"/>
                            </a:schemeClr>
                          </a:solidFill>
                        </a:rPr>
                        <a:t>120</a:t>
                      </a:r>
                    </a:p>
                  </a:txBody>
                  <a:tcPr marL="64514" marR="64514" marT="32257" marB="32257" anchor="ctr"/>
                </a:tc>
                <a:tc>
                  <a:txBody>
                    <a:bodyPr/>
                    <a:lstStyle/>
                    <a:p>
                      <a:pPr algn="r"/>
                      <a:r>
                        <a:rPr lang="en-IN" sz="800" dirty="0">
                          <a:solidFill>
                            <a:schemeClr val="tx1">
                              <a:lumMod val="50000"/>
                            </a:schemeClr>
                          </a:solidFill>
                        </a:rPr>
                        <a:t>5</a:t>
                      </a:r>
                    </a:p>
                  </a:txBody>
                  <a:tcPr marL="64514" marR="64514" marT="32257" marB="32257" anchor="ctr"/>
                </a:tc>
                <a:tc>
                  <a:txBody>
                    <a:bodyPr/>
                    <a:lstStyle/>
                    <a:p>
                      <a:pPr algn="r"/>
                      <a:r>
                        <a:rPr lang="en-IN" sz="800" dirty="0">
                          <a:solidFill>
                            <a:schemeClr val="tx1">
                              <a:lumMod val="50000"/>
                            </a:schemeClr>
                          </a:solidFill>
                        </a:rPr>
                        <a:t>2</a:t>
                      </a:r>
                    </a:p>
                  </a:txBody>
                  <a:tcPr marL="64514" marR="64514" marT="32257" marB="32257" anchor="ctr"/>
                </a:tc>
                <a:tc>
                  <a:txBody>
                    <a:bodyPr/>
                    <a:lstStyle/>
                    <a:p>
                      <a:pPr algn="r"/>
                      <a:r>
                        <a:rPr lang="en-IN" sz="800" dirty="0">
                          <a:solidFill>
                            <a:schemeClr val="tx1">
                              <a:lumMod val="50000"/>
                            </a:schemeClr>
                          </a:solidFill>
                        </a:rPr>
                        <a:t>4</a:t>
                      </a:r>
                    </a:p>
                  </a:txBody>
                  <a:tcPr marL="64514" marR="64514" marT="32257" marB="32257" anchor="ctr"/>
                </a:tc>
                <a:extLst>
                  <a:ext uri="{0D108BD9-81ED-4DB2-BD59-A6C34878D82A}">
                    <a16:rowId xmlns:a16="http://schemas.microsoft.com/office/drawing/2014/main" val="3207689720"/>
                  </a:ext>
                </a:extLst>
              </a:tr>
              <a:tr h="167424">
                <a:tc>
                  <a:txBody>
                    <a:bodyPr/>
                    <a:lstStyle/>
                    <a:p>
                      <a:r>
                        <a:rPr lang="en-IN" sz="800" dirty="0">
                          <a:solidFill>
                            <a:schemeClr val="tx1">
                              <a:lumMod val="50000"/>
                            </a:schemeClr>
                          </a:solidFill>
                        </a:rPr>
                        <a:t>Total</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272</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262</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255</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24</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6</a:t>
                      </a:r>
                      <a:endParaRPr lang="en-IN" sz="800" b="1" dirty="0">
                        <a:solidFill>
                          <a:schemeClr val="tx1">
                            <a:lumMod val="50000"/>
                          </a:schemeClr>
                        </a:solidFill>
                      </a:endParaRPr>
                    </a:p>
                  </a:txBody>
                  <a:tcPr marL="64514" marR="64514" marT="32257" marB="32257" anchor="ctr"/>
                </a:tc>
                <a:tc>
                  <a:txBody>
                    <a:bodyPr/>
                    <a:lstStyle/>
                    <a:p>
                      <a:pPr algn="r"/>
                      <a:r>
                        <a:rPr lang="en-IN" sz="800" dirty="0">
                          <a:solidFill>
                            <a:schemeClr val="tx1">
                              <a:lumMod val="50000"/>
                            </a:schemeClr>
                          </a:solidFill>
                        </a:rPr>
                        <a:t>27</a:t>
                      </a:r>
                      <a:endParaRPr lang="en-IN" sz="800" b="1" dirty="0">
                        <a:solidFill>
                          <a:schemeClr val="tx1">
                            <a:lumMod val="50000"/>
                          </a:schemeClr>
                        </a:solidFill>
                      </a:endParaRPr>
                    </a:p>
                  </a:txBody>
                  <a:tcPr marL="64514" marR="64514" marT="32257" marB="32257" anchor="ctr"/>
                </a:tc>
                <a:extLst>
                  <a:ext uri="{0D108BD9-81ED-4DB2-BD59-A6C34878D82A}">
                    <a16:rowId xmlns:a16="http://schemas.microsoft.com/office/drawing/2014/main" val="2408953964"/>
                  </a:ext>
                </a:extLst>
              </a:tr>
            </a:tbl>
          </a:graphicData>
        </a:graphic>
      </p:graphicFrame>
      <p:sp>
        <p:nvSpPr>
          <p:cNvPr id="25" name="Rectangle 24">
            <a:extLst>
              <a:ext uri="{FF2B5EF4-FFF2-40B4-BE49-F238E27FC236}">
                <a16:creationId xmlns:a16="http://schemas.microsoft.com/office/drawing/2014/main" id="{B7C259F0-88BC-4F56-AC06-64401CE8B268}"/>
              </a:ext>
            </a:extLst>
          </p:cNvPr>
          <p:cNvSpPr/>
          <p:nvPr/>
        </p:nvSpPr>
        <p:spPr>
          <a:xfrm>
            <a:off x="9646" y="4946601"/>
            <a:ext cx="2939808" cy="1803924"/>
          </a:xfrm>
          <a:prstGeom prst="rect">
            <a:avLst/>
          </a:prstGeom>
          <a:solidFill>
            <a:srgbClr val="BEEDFE"/>
          </a:solidFill>
          <a:ln>
            <a:noFill/>
          </a:ln>
        </p:spPr>
        <p:txBody>
          <a:bodyPr wrap="square" lIns="216000" rIns="324000" anchor="ctr">
            <a:noAutofit/>
          </a:bodyPr>
          <a:lstStyle/>
          <a:p>
            <a:pPr marL="185738">
              <a:lnSpc>
                <a:spcPts val="3100"/>
              </a:lnSpc>
              <a:spcBef>
                <a:spcPts val="2000"/>
              </a:spcBef>
              <a:buClr>
                <a:srgbClr val="17635F"/>
              </a:buClr>
            </a:pPr>
            <a:endParaRPr lang="en-US" sz="2600" noProof="1">
              <a:solidFill>
                <a:srgbClr val="013B4F"/>
              </a:solidFill>
              <a:latin typeface="Trebuchet MS" pitchFamily="34" charset="0"/>
            </a:endParaRPr>
          </a:p>
        </p:txBody>
      </p:sp>
      <p:sp>
        <p:nvSpPr>
          <p:cNvPr id="12" name="TextBox 11">
            <a:extLst>
              <a:ext uri="{FF2B5EF4-FFF2-40B4-BE49-F238E27FC236}">
                <a16:creationId xmlns:a16="http://schemas.microsoft.com/office/drawing/2014/main" id="{AD30DAAB-A695-4C33-92AF-F8FF81F2D7A6}"/>
              </a:ext>
            </a:extLst>
          </p:cNvPr>
          <p:cNvSpPr txBox="1"/>
          <p:nvPr/>
        </p:nvSpPr>
        <p:spPr>
          <a:xfrm>
            <a:off x="1203973" y="5035663"/>
            <a:ext cx="1652254" cy="759182"/>
          </a:xfrm>
          <a:prstGeom prst="rect">
            <a:avLst/>
          </a:prstGeom>
          <a:noFill/>
        </p:spPr>
        <p:txBody>
          <a:bodyPr wrap="square" rtlCol="0">
            <a:spAutoFit/>
          </a:bodyPr>
          <a:lstStyle/>
          <a:p>
            <a:pPr algn="r">
              <a:lnSpc>
                <a:spcPts val="2600"/>
              </a:lnSpc>
            </a:pPr>
            <a:r>
              <a:rPr lang="en-US" sz="2400" b="1" noProof="1" smtClean="0">
                <a:solidFill>
                  <a:srgbClr val="404040"/>
                </a:solidFill>
                <a:latin typeface="Trebuchet MS" pitchFamily="34" charset="0"/>
              </a:rPr>
              <a:t>Outbound</a:t>
            </a:r>
            <a:r>
              <a:rPr lang="en-US" sz="2400" noProof="1" smtClean="0">
                <a:solidFill>
                  <a:srgbClr val="404040"/>
                </a:solidFill>
                <a:latin typeface="Trebuchet MS" pitchFamily="34" charset="0"/>
              </a:rPr>
              <a:t> </a:t>
            </a:r>
            <a:r>
              <a:rPr lang="en-US" sz="2400" noProof="1">
                <a:solidFill>
                  <a:srgbClr val="404040"/>
                </a:solidFill>
                <a:latin typeface="Trebuchet MS" pitchFamily="34" charset="0"/>
              </a:rPr>
              <a:t>Deals</a:t>
            </a:r>
          </a:p>
        </p:txBody>
      </p:sp>
      <p:sp>
        <p:nvSpPr>
          <p:cNvPr id="28" name="TextBox 27">
            <a:extLst>
              <a:ext uri="{FF2B5EF4-FFF2-40B4-BE49-F238E27FC236}">
                <a16:creationId xmlns:a16="http://schemas.microsoft.com/office/drawing/2014/main" id="{AD30DAAB-A695-4C33-92AF-F8FF81F2D7A6}"/>
              </a:ext>
            </a:extLst>
          </p:cNvPr>
          <p:cNvSpPr txBox="1"/>
          <p:nvPr/>
        </p:nvSpPr>
        <p:spPr>
          <a:xfrm>
            <a:off x="3723798" y="2692447"/>
            <a:ext cx="1652254" cy="759182"/>
          </a:xfrm>
          <a:prstGeom prst="rect">
            <a:avLst/>
          </a:prstGeom>
          <a:noFill/>
        </p:spPr>
        <p:txBody>
          <a:bodyPr wrap="square" rtlCol="0">
            <a:spAutoFit/>
          </a:bodyPr>
          <a:lstStyle/>
          <a:p>
            <a:pPr>
              <a:lnSpc>
                <a:spcPts val="2600"/>
              </a:lnSpc>
            </a:pPr>
            <a:r>
              <a:rPr lang="en-US" sz="2400" b="1" noProof="1" smtClean="0">
                <a:solidFill>
                  <a:srgbClr val="6C3B12"/>
                </a:solidFill>
                <a:latin typeface="Trebuchet MS" pitchFamily="34" charset="0"/>
              </a:rPr>
              <a:t>Inbound</a:t>
            </a:r>
            <a:r>
              <a:rPr lang="en-US" sz="2400" noProof="1" smtClean="0">
                <a:solidFill>
                  <a:srgbClr val="6C3B12"/>
                </a:solidFill>
                <a:latin typeface="Trebuchet MS" pitchFamily="34" charset="0"/>
              </a:rPr>
              <a:t> </a:t>
            </a:r>
            <a:r>
              <a:rPr lang="en-US" sz="2400" noProof="1">
                <a:solidFill>
                  <a:srgbClr val="6C3B12"/>
                </a:solidFill>
                <a:latin typeface="Trebuchet MS" pitchFamily="34" charset="0"/>
              </a:rPr>
              <a:t>Deals</a:t>
            </a:r>
          </a:p>
        </p:txBody>
      </p:sp>
      <p:sp>
        <p:nvSpPr>
          <p:cNvPr id="30" name="Rectangle 29">
            <a:extLst>
              <a:ext uri="{FF2B5EF4-FFF2-40B4-BE49-F238E27FC236}">
                <a16:creationId xmlns:a16="http://schemas.microsoft.com/office/drawing/2014/main" id="{B7C259F0-88BC-4F56-AC06-64401CE8B268}"/>
              </a:ext>
            </a:extLst>
          </p:cNvPr>
          <p:cNvSpPr/>
          <p:nvPr/>
        </p:nvSpPr>
        <p:spPr>
          <a:xfrm>
            <a:off x="91163" y="7104717"/>
            <a:ext cx="3189561" cy="1794561"/>
          </a:xfrm>
          <a:prstGeom prst="rect">
            <a:avLst/>
          </a:prstGeom>
          <a:noFill/>
          <a:ln>
            <a:noFill/>
          </a:ln>
        </p:spPr>
        <p:txBody>
          <a:bodyPr wrap="square" lIns="216000" rIns="324000" anchor="ctr">
            <a:noAutofit/>
          </a:bodyPr>
          <a:lstStyle/>
          <a:p>
            <a:pPr marL="173038" indent="-173038" algn="just">
              <a:lnSpc>
                <a:spcPts val="1300"/>
              </a:lnSpc>
              <a:spcBef>
                <a:spcPts val="2000"/>
              </a:spcBef>
              <a:buClr>
                <a:schemeClr val="tx1">
                  <a:lumMod val="75000"/>
                </a:schemeClr>
              </a:buClr>
              <a:buFont typeface="Wingdings 3" panose="05040102010807070707" pitchFamily="18" charset="2"/>
              <a:buChar char="}"/>
            </a:pPr>
            <a:r>
              <a:rPr lang="en-IN" sz="1000" noProof="1">
                <a:solidFill>
                  <a:schemeClr val="tx1">
                    <a:lumMod val="50000"/>
                  </a:schemeClr>
                </a:solidFill>
                <a:latin typeface="Trebuchet MS" pitchFamily="34" charset="0"/>
              </a:rPr>
              <a:t>Over the last 3 years, India has witnessed on </a:t>
            </a:r>
            <a:r>
              <a:rPr lang="en-IN" sz="1000" noProof="1" smtClean="0">
                <a:solidFill>
                  <a:schemeClr val="tx1">
                    <a:lumMod val="50000"/>
                  </a:schemeClr>
                </a:solidFill>
                <a:latin typeface="Trebuchet MS" pitchFamily="34" charset="0"/>
              </a:rPr>
              <a:t>average </a:t>
            </a:r>
            <a:r>
              <a:rPr lang="en-IN" sz="1000" noProof="1">
                <a:solidFill>
                  <a:schemeClr val="tx1">
                    <a:lumMod val="50000"/>
                  </a:schemeClr>
                </a:solidFill>
                <a:latin typeface="Trebuchet MS" pitchFamily="34" charset="0"/>
              </a:rPr>
              <a:t>260 cross border transactions with inbound &amp; Outbound deal ratio of 55:45 approx.</a:t>
            </a:r>
          </a:p>
          <a:p>
            <a:pPr marL="173038" indent="-173038" algn="just">
              <a:lnSpc>
                <a:spcPts val="1300"/>
              </a:lnSpc>
              <a:spcBef>
                <a:spcPts val="1000"/>
              </a:spcBef>
              <a:buClr>
                <a:schemeClr val="tx1">
                  <a:lumMod val="75000"/>
                </a:schemeClr>
              </a:buClr>
              <a:buFont typeface="Wingdings 3" panose="05040102010807070707" pitchFamily="18" charset="2"/>
              <a:buChar char="}"/>
            </a:pPr>
            <a:r>
              <a:rPr lang="en-IN" sz="1000" noProof="1">
                <a:solidFill>
                  <a:schemeClr val="tx1">
                    <a:lumMod val="50000"/>
                  </a:schemeClr>
                </a:solidFill>
                <a:latin typeface="Trebuchet MS" pitchFamily="34" charset="0"/>
              </a:rPr>
              <a:t>Continuing global interest in India as one of the best growing economies globally, will result in </a:t>
            </a:r>
            <a:r>
              <a:rPr lang="en-IN" sz="1000" noProof="1" smtClean="0">
                <a:solidFill>
                  <a:schemeClr val="tx1">
                    <a:lumMod val="50000"/>
                  </a:schemeClr>
                </a:solidFill>
                <a:latin typeface="Trebuchet MS" pitchFamily="34" charset="0"/>
              </a:rPr>
              <a:t>substantive </a:t>
            </a:r>
            <a:r>
              <a:rPr lang="en-IN" sz="1000" noProof="1">
                <a:solidFill>
                  <a:schemeClr val="tx1">
                    <a:lumMod val="50000"/>
                  </a:schemeClr>
                </a:solidFill>
                <a:latin typeface="Trebuchet MS" pitchFamily="34" charset="0"/>
              </a:rPr>
              <a:t>and large inbound transactions into </a:t>
            </a:r>
            <a:r>
              <a:rPr lang="en-IN" sz="1000" noProof="1" smtClean="0">
                <a:solidFill>
                  <a:schemeClr val="tx1">
                    <a:lumMod val="50000"/>
                  </a:schemeClr>
                </a:solidFill>
                <a:latin typeface="Trebuchet MS" pitchFamily="34" charset="0"/>
              </a:rPr>
              <a:t>India in </a:t>
            </a:r>
            <a:r>
              <a:rPr lang="en-IN" sz="1000" noProof="1">
                <a:solidFill>
                  <a:schemeClr val="tx1">
                    <a:lumMod val="50000"/>
                  </a:schemeClr>
                </a:solidFill>
                <a:latin typeface="Trebuchet MS" pitchFamily="34" charset="0"/>
              </a:rPr>
              <a:t>the future</a:t>
            </a:r>
            <a:endParaRPr lang="en-US" sz="1000" noProof="1">
              <a:solidFill>
                <a:schemeClr val="tx1">
                  <a:lumMod val="50000"/>
                </a:schemeClr>
              </a:solidFill>
              <a:latin typeface="Trebuchet MS" pitchFamily="34" charset="0"/>
            </a:endParaRPr>
          </a:p>
        </p:txBody>
      </p:sp>
      <p:graphicFrame>
        <p:nvGraphicFramePr>
          <p:cNvPr id="26" name="Chart 25">
            <a:extLst>
              <a:ext uri="{FF2B5EF4-FFF2-40B4-BE49-F238E27FC236}">
                <a16:creationId xmlns:a16="http://schemas.microsoft.com/office/drawing/2014/main" id="{46581DB3-BF07-4522-A4BF-7EEBAE7A1BF1}"/>
              </a:ext>
            </a:extLst>
          </p:cNvPr>
          <p:cNvGraphicFramePr/>
          <p:nvPr>
            <p:extLst>
              <p:ext uri="{D42A27DB-BD31-4B8C-83A1-F6EECF244321}">
                <p14:modId xmlns:p14="http://schemas.microsoft.com/office/powerpoint/2010/main" val="3750110753"/>
              </p:ext>
            </p:extLst>
          </p:nvPr>
        </p:nvGraphicFramePr>
        <p:xfrm>
          <a:off x="5038353" y="5316713"/>
          <a:ext cx="1429494" cy="1399420"/>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a:extLst>
              <a:ext uri="{FF2B5EF4-FFF2-40B4-BE49-F238E27FC236}">
                <a16:creationId xmlns:a16="http://schemas.microsoft.com/office/drawing/2014/main" id="{78629D81-8525-483C-B91D-4169FC31FDCE}"/>
              </a:ext>
            </a:extLst>
          </p:cNvPr>
          <p:cNvSpPr txBox="1"/>
          <p:nvPr/>
        </p:nvSpPr>
        <p:spPr>
          <a:xfrm>
            <a:off x="248919" y="9586587"/>
            <a:ext cx="234360" cy="211725"/>
          </a:xfrm>
          <a:prstGeom prst="rect">
            <a:avLst/>
          </a:prstGeom>
          <a:noFill/>
        </p:spPr>
        <p:txBody>
          <a:bodyPr wrap="none" rtlCol="0">
            <a:spAutoFit/>
          </a:bodyPr>
          <a:lstStyle/>
          <a:p>
            <a:r>
              <a:rPr lang="en-US" sz="776" smtClean="0"/>
              <a:t>4</a:t>
            </a:r>
            <a:endParaRPr lang="en-IN" sz="776" dirty="0"/>
          </a:p>
        </p:txBody>
      </p:sp>
    </p:spTree>
    <p:extLst>
      <p:ext uri="{BB962C8B-B14F-4D97-AF65-F5344CB8AC3E}">
        <p14:creationId xmlns:p14="http://schemas.microsoft.com/office/powerpoint/2010/main" val="2902142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DF76009-56B1-4B44-A866-4C617FD88B2D}"/>
              </a:ext>
            </a:extLst>
          </p:cNvPr>
          <p:cNvSpPr txBox="1"/>
          <p:nvPr/>
        </p:nvSpPr>
        <p:spPr>
          <a:xfrm>
            <a:off x="593814" y="8382000"/>
            <a:ext cx="1096775" cy="211725"/>
          </a:xfrm>
          <a:prstGeom prst="rect">
            <a:avLst/>
          </a:prstGeom>
          <a:noFill/>
        </p:spPr>
        <p:txBody>
          <a:bodyPr wrap="none" rtlCol="0">
            <a:spAutoFit/>
          </a:bodyPr>
          <a:lstStyle/>
          <a:p>
            <a:r>
              <a:rPr lang="en-IN" sz="776" dirty="0">
                <a:solidFill>
                  <a:schemeClr val="bg1">
                    <a:lumMod val="50000"/>
                  </a:schemeClr>
                </a:solidFill>
              </a:rPr>
              <a:t>Source: Public Sources</a:t>
            </a:r>
          </a:p>
        </p:txBody>
      </p:sp>
      <p:sp>
        <p:nvSpPr>
          <p:cNvPr id="28" name="Freeform: Shape 25">
            <a:extLst>
              <a:ext uri="{FF2B5EF4-FFF2-40B4-BE49-F238E27FC236}">
                <a16:creationId xmlns:a16="http://schemas.microsoft.com/office/drawing/2014/main" id="{49845B9C-09A1-4CB9-8C87-DFF63E7F7F04}"/>
              </a:ext>
            </a:extLst>
          </p:cNvPr>
          <p:cNvSpPr/>
          <p:nvPr/>
        </p:nvSpPr>
        <p:spPr>
          <a:xfrm>
            <a:off x="3384772" y="6738307"/>
            <a:ext cx="991600" cy="975291"/>
          </a:xfrm>
          <a:custGeom>
            <a:avLst/>
            <a:gdLst>
              <a:gd name="connsiteX0" fmla="*/ 522351 w 1543389"/>
              <a:gd name="connsiteY0" fmla="*/ 1 h 1385784"/>
              <a:gd name="connsiteX1" fmla="*/ 1042120 w 1543389"/>
              <a:gd name="connsiteY1" fmla="*/ 779 h 1385784"/>
              <a:gd name="connsiteX2" fmla="*/ 1251533 w 1543389"/>
              <a:gd name="connsiteY2" fmla="*/ 121277 h 1385784"/>
              <a:gd name="connsiteX3" fmla="*/ 1511233 w 1543389"/>
              <a:gd name="connsiteY3" fmla="*/ 571090 h 1385784"/>
              <a:gd name="connsiteX4" fmla="*/ 1510881 w 1543389"/>
              <a:gd name="connsiteY4" fmla="*/ 812696 h 1385784"/>
              <a:gd name="connsiteX5" fmla="*/ 1251669 w 1543389"/>
              <a:gd name="connsiteY5" fmla="*/ 1263218 h 1385784"/>
              <a:gd name="connsiteX6" fmla="*/ 1042669 w 1543389"/>
              <a:gd name="connsiteY6" fmla="*/ 1385784 h 1385784"/>
              <a:gd name="connsiteX7" fmla="*/ 522958 w 1543389"/>
              <a:gd name="connsiteY7" fmla="*/ 1384973 h 1385784"/>
              <a:gd name="connsiteX8" fmla="*/ 313544 w 1543389"/>
              <a:gd name="connsiteY8" fmla="*/ 1264475 h 1385784"/>
              <a:gd name="connsiteX9" fmla="*/ 53845 w 1543389"/>
              <a:gd name="connsiteY9" fmla="*/ 814662 h 1385784"/>
              <a:gd name="connsiteX10" fmla="*/ 9276 w 1543389"/>
              <a:gd name="connsiteY10" fmla="*/ 840394 h 1385784"/>
              <a:gd name="connsiteX11" fmla="*/ 21 w 1543389"/>
              <a:gd name="connsiteY11" fmla="*/ 834258 h 1385784"/>
              <a:gd name="connsiteX12" fmla="*/ 13314 w 1543389"/>
              <a:gd name="connsiteY12" fmla="*/ 721201 h 1385784"/>
              <a:gd name="connsiteX13" fmla="*/ 30563 w 1543389"/>
              <a:gd name="connsiteY13" fmla="*/ 711243 h 1385784"/>
              <a:gd name="connsiteX14" fmla="*/ 135061 w 1543389"/>
              <a:gd name="connsiteY14" fmla="*/ 756293 h 1385784"/>
              <a:gd name="connsiteX15" fmla="*/ 135748 w 1543389"/>
              <a:gd name="connsiteY15" fmla="*/ 767375 h 1385784"/>
              <a:gd name="connsiteX16" fmla="*/ 89732 w 1543389"/>
              <a:gd name="connsiteY16" fmla="*/ 793943 h 1385784"/>
              <a:gd name="connsiteX17" fmla="*/ 349431 w 1543389"/>
              <a:gd name="connsiteY17" fmla="*/ 1243755 h 1385784"/>
              <a:gd name="connsiteX18" fmla="*/ 522791 w 1543389"/>
              <a:gd name="connsiteY18" fmla="*/ 1344849 h 1385784"/>
              <a:gd name="connsiteX19" fmla="*/ 1042502 w 1543389"/>
              <a:gd name="connsiteY19" fmla="*/ 1345660 h 1385784"/>
              <a:gd name="connsiteX20" fmla="*/ 1216438 w 1543389"/>
              <a:gd name="connsiteY20" fmla="*/ 1245238 h 1385784"/>
              <a:gd name="connsiteX21" fmla="*/ 1475591 w 1543389"/>
              <a:gd name="connsiteY21" fmla="*/ 794750 h 1385784"/>
              <a:gd name="connsiteX22" fmla="*/ 1474663 w 1543389"/>
              <a:gd name="connsiteY22" fmla="*/ 594103 h 1385784"/>
              <a:gd name="connsiteX23" fmla="*/ 1214964 w 1543389"/>
              <a:gd name="connsiteY23" fmla="*/ 144290 h 1385784"/>
              <a:gd name="connsiteX24" fmla="*/ 1041662 w 1543389"/>
              <a:gd name="connsiteY24" fmla="*/ 43163 h 1385784"/>
              <a:gd name="connsiteX25" fmla="*/ 521987 w 1543389"/>
              <a:gd name="connsiteY25" fmla="*/ 42414 h 1385784"/>
              <a:gd name="connsiteX26" fmla="*/ 348051 w 1543389"/>
              <a:gd name="connsiteY26" fmla="*/ 142836 h 1385784"/>
              <a:gd name="connsiteX27" fmla="*/ 58418 w 1543389"/>
              <a:gd name="connsiteY27" fmla="*/ 643461 h 1385784"/>
              <a:gd name="connsiteX28" fmla="*/ 29843 w 1543389"/>
              <a:gd name="connsiteY28" fmla="*/ 650378 h 1385784"/>
              <a:gd name="connsiteX29" fmla="*/ 22953 w 1543389"/>
              <a:gd name="connsiteY29" fmla="*/ 621734 h 1385784"/>
              <a:gd name="connsiteX30" fmla="*/ 312528 w 1543389"/>
              <a:gd name="connsiteY30" fmla="*/ 121143 h 1385784"/>
              <a:gd name="connsiteX31" fmla="*/ 522351 w 1543389"/>
              <a:gd name="connsiteY31" fmla="*/ 1 h 13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389" h="1385784">
                <a:moveTo>
                  <a:pt x="522351" y="1"/>
                </a:moveTo>
                <a:lnTo>
                  <a:pt x="1042120" y="779"/>
                </a:lnTo>
                <a:cubicBezTo>
                  <a:pt x="1128339" y="801"/>
                  <a:pt x="1208405" y="46577"/>
                  <a:pt x="1251533" y="121277"/>
                </a:cubicBezTo>
                <a:lnTo>
                  <a:pt x="1511233" y="571090"/>
                </a:lnTo>
                <a:cubicBezTo>
                  <a:pt x="1554361" y="645790"/>
                  <a:pt x="1553971" y="738018"/>
                  <a:pt x="1510881" y="812696"/>
                </a:cubicBezTo>
                <a:lnTo>
                  <a:pt x="1251669" y="1263218"/>
                </a:lnTo>
                <a:cubicBezTo>
                  <a:pt x="1208579" y="1337896"/>
                  <a:pt x="1128123" y="1384348"/>
                  <a:pt x="1042669" y="1385784"/>
                </a:cubicBezTo>
                <a:lnTo>
                  <a:pt x="522958" y="1384973"/>
                </a:lnTo>
                <a:cubicBezTo>
                  <a:pt x="436739" y="1384951"/>
                  <a:pt x="356708" y="1339237"/>
                  <a:pt x="313544" y="1264475"/>
                </a:cubicBezTo>
                <a:lnTo>
                  <a:pt x="53845" y="814662"/>
                </a:lnTo>
                <a:lnTo>
                  <a:pt x="9276" y="840394"/>
                </a:lnTo>
                <a:cubicBezTo>
                  <a:pt x="4992" y="842867"/>
                  <a:pt x="-369" y="840264"/>
                  <a:pt x="21" y="834258"/>
                </a:cubicBezTo>
                <a:lnTo>
                  <a:pt x="13314" y="721201"/>
                </a:lnTo>
                <a:cubicBezTo>
                  <a:pt x="14271" y="712968"/>
                  <a:pt x="22896" y="707989"/>
                  <a:pt x="30563" y="711243"/>
                </a:cubicBezTo>
                <a:lnTo>
                  <a:pt x="135061" y="756293"/>
                </a:lnTo>
                <a:cubicBezTo>
                  <a:pt x="139600" y="757471"/>
                  <a:pt x="140032" y="764902"/>
                  <a:pt x="135748" y="767375"/>
                </a:cubicBezTo>
                <a:lnTo>
                  <a:pt x="89732" y="793943"/>
                </a:lnTo>
                <a:lnTo>
                  <a:pt x="349431" y="1243755"/>
                </a:lnTo>
                <a:cubicBezTo>
                  <a:pt x="385121" y="1305572"/>
                  <a:pt x="451416" y="1343938"/>
                  <a:pt x="522791" y="1344849"/>
                </a:cubicBezTo>
                <a:lnTo>
                  <a:pt x="1042502" y="1345660"/>
                </a:lnTo>
                <a:cubicBezTo>
                  <a:pt x="1113934" y="1346538"/>
                  <a:pt x="1181483" y="1307539"/>
                  <a:pt x="1216438" y="1245238"/>
                </a:cubicBezTo>
                <a:lnTo>
                  <a:pt x="1475591" y="794750"/>
                </a:lnTo>
                <a:cubicBezTo>
                  <a:pt x="1510489" y="732482"/>
                  <a:pt x="1510353" y="655919"/>
                  <a:pt x="1474663" y="594103"/>
                </a:cubicBezTo>
                <a:lnTo>
                  <a:pt x="1214964" y="144290"/>
                </a:lnTo>
                <a:cubicBezTo>
                  <a:pt x="1179310" y="82535"/>
                  <a:pt x="1113072" y="44136"/>
                  <a:pt x="1041662" y="43163"/>
                </a:cubicBezTo>
                <a:lnTo>
                  <a:pt x="521987" y="42414"/>
                </a:lnTo>
                <a:cubicBezTo>
                  <a:pt x="450519" y="41473"/>
                  <a:pt x="382970" y="80473"/>
                  <a:pt x="348051" y="142836"/>
                </a:cubicBezTo>
                <a:lnTo>
                  <a:pt x="58418" y="643461"/>
                </a:lnTo>
                <a:cubicBezTo>
                  <a:pt x="52319" y="652681"/>
                  <a:pt x="39155" y="656482"/>
                  <a:pt x="29843" y="650378"/>
                </a:cubicBezTo>
                <a:cubicBezTo>
                  <a:pt x="20554" y="644180"/>
                  <a:pt x="16832" y="631050"/>
                  <a:pt x="22953" y="621734"/>
                </a:cubicBezTo>
                <a:lnTo>
                  <a:pt x="312528" y="121143"/>
                </a:lnTo>
                <a:cubicBezTo>
                  <a:pt x="355676" y="46431"/>
                  <a:pt x="436132" y="-21"/>
                  <a:pt x="522351" y="1"/>
                </a:cubicBezTo>
                <a:close/>
              </a:path>
            </a:pathLst>
          </a:custGeom>
          <a:solidFill>
            <a:srgbClr val="218F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lang="en-US" sz="952" dirty="0"/>
          </a:p>
        </p:txBody>
      </p:sp>
      <p:sp>
        <p:nvSpPr>
          <p:cNvPr id="29" name="Freeform: Shape 26">
            <a:extLst>
              <a:ext uri="{FF2B5EF4-FFF2-40B4-BE49-F238E27FC236}">
                <a16:creationId xmlns:a16="http://schemas.microsoft.com/office/drawing/2014/main" id="{8C6D653F-7DD8-497A-923F-A447DEFA6830}"/>
              </a:ext>
            </a:extLst>
          </p:cNvPr>
          <p:cNvSpPr/>
          <p:nvPr/>
        </p:nvSpPr>
        <p:spPr>
          <a:xfrm>
            <a:off x="2506117" y="7134628"/>
            <a:ext cx="992219" cy="974289"/>
          </a:xfrm>
          <a:custGeom>
            <a:avLst/>
            <a:gdLst>
              <a:gd name="connsiteX0" fmla="*/ 1021039 w 1544353"/>
              <a:gd name="connsiteY0" fmla="*/ 1 h 1384361"/>
              <a:gd name="connsiteX1" fmla="*/ 1231685 w 1544353"/>
              <a:gd name="connsiteY1" fmla="*/ 119718 h 1384361"/>
              <a:gd name="connsiteX2" fmla="*/ 1521260 w 1544353"/>
              <a:gd name="connsiteY2" fmla="*/ 620310 h 1384361"/>
              <a:gd name="connsiteX3" fmla="*/ 1514405 w 1544353"/>
              <a:gd name="connsiteY3" fmla="*/ 648892 h 1384361"/>
              <a:gd name="connsiteX4" fmla="*/ 1485830 w 1544353"/>
              <a:gd name="connsiteY4" fmla="*/ 641975 h 1384361"/>
              <a:gd name="connsiteX5" fmla="*/ 1196198 w 1544353"/>
              <a:gd name="connsiteY5" fmla="*/ 141349 h 1384361"/>
              <a:gd name="connsiteX6" fmla="*/ 1022261 w 1544353"/>
              <a:gd name="connsiteY6" fmla="*/ 40927 h 1384361"/>
              <a:gd name="connsiteX7" fmla="*/ 502551 w 1544353"/>
              <a:gd name="connsiteY7" fmla="*/ 41738 h 1384361"/>
              <a:gd name="connsiteX8" fmla="*/ 329249 w 1544353"/>
              <a:gd name="connsiteY8" fmla="*/ 142866 h 1384361"/>
              <a:gd name="connsiteX9" fmla="*/ 69549 w 1544353"/>
              <a:gd name="connsiteY9" fmla="*/ 592679 h 1384361"/>
              <a:gd name="connsiteX10" fmla="*/ 68621 w 1544353"/>
              <a:gd name="connsiteY10" fmla="*/ 793326 h 1384361"/>
              <a:gd name="connsiteX11" fmla="*/ 327774 w 1544353"/>
              <a:gd name="connsiteY11" fmla="*/ 1243815 h 1384361"/>
              <a:gd name="connsiteX12" fmla="*/ 501710 w 1544353"/>
              <a:gd name="connsiteY12" fmla="*/ 1344237 h 1384361"/>
              <a:gd name="connsiteX13" fmla="*/ 1021421 w 1544353"/>
              <a:gd name="connsiteY13" fmla="*/ 1343426 h 1384361"/>
              <a:gd name="connsiteX14" fmla="*/ 1194781 w 1544353"/>
              <a:gd name="connsiteY14" fmla="*/ 1242332 h 1384361"/>
              <a:gd name="connsiteX15" fmla="*/ 1454480 w 1544353"/>
              <a:gd name="connsiteY15" fmla="*/ 792519 h 1384361"/>
              <a:gd name="connsiteX16" fmla="*/ 1408464 w 1544353"/>
              <a:gd name="connsiteY16" fmla="*/ 765951 h 1384361"/>
              <a:gd name="connsiteX17" fmla="*/ 1409152 w 1544353"/>
              <a:gd name="connsiteY17" fmla="*/ 754868 h 1384361"/>
              <a:gd name="connsiteX18" fmla="*/ 1513649 w 1544353"/>
              <a:gd name="connsiteY18" fmla="*/ 709819 h 1384361"/>
              <a:gd name="connsiteX19" fmla="*/ 1530898 w 1544353"/>
              <a:gd name="connsiteY19" fmla="*/ 719777 h 1384361"/>
              <a:gd name="connsiteX20" fmla="*/ 1544191 w 1544353"/>
              <a:gd name="connsiteY20" fmla="*/ 832833 h 1384361"/>
              <a:gd name="connsiteX21" fmla="*/ 1534937 w 1544353"/>
              <a:gd name="connsiteY21" fmla="*/ 838970 h 1384361"/>
              <a:gd name="connsiteX22" fmla="*/ 1490368 w 1544353"/>
              <a:gd name="connsiteY22" fmla="*/ 813238 h 1384361"/>
              <a:gd name="connsiteX23" fmla="*/ 1230668 w 1544353"/>
              <a:gd name="connsiteY23" fmla="*/ 1263051 h 1384361"/>
              <a:gd name="connsiteX24" fmla="*/ 1021254 w 1544353"/>
              <a:gd name="connsiteY24" fmla="*/ 1383550 h 1384361"/>
              <a:gd name="connsiteX25" fmla="*/ 501543 w 1544353"/>
              <a:gd name="connsiteY25" fmla="*/ 1384361 h 1384361"/>
              <a:gd name="connsiteX26" fmla="*/ 291720 w 1544353"/>
              <a:gd name="connsiteY26" fmla="*/ 1263219 h 1384361"/>
              <a:gd name="connsiteX27" fmla="*/ 32509 w 1544353"/>
              <a:gd name="connsiteY27" fmla="*/ 812697 h 1384361"/>
              <a:gd name="connsiteX28" fmla="*/ 32157 w 1544353"/>
              <a:gd name="connsiteY28" fmla="*/ 571091 h 1384361"/>
              <a:gd name="connsiteX29" fmla="*/ 291857 w 1544353"/>
              <a:gd name="connsiteY29" fmla="*/ 121278 h 1384361"/>
              <a:gd name="connsiteX30" fmla="*/ 501270 w 1544353"/>
              <a:gd name="connsiteY30" fmla="*/ 779 h 138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4353" h="1384361">
                <a:moveTo>
                  <a:pt x="1021039" y="1"/>
                </a:moveTo>
                <a:cubicBezTo>
                  <a:pt x="1107258" y="-21"/>
                  <a:pt x="1187714" y="46431"/>
                  <a:pt x="1231685" y="119718"/>
                </a:cubicBezTo>
                <a:lnTo>
                  <a:pt x="1521260" y="620310"/>
                </a:lnTo>
                <a:cubicBezTo>
                  <a:pt x="1527381" y="629625"/>
                  <a:pt x="1523659" y="642755"/>
                  <a:pt x="1514405" y="648892"/>
                </a:cubicBezTo>
                <a:cubicBezTo>
                  <a:pt x="1505057" y="655057"/>
                  <a:pt x="1491893" y="651256"/>
                  <a:pt x="1485830" y="641975"/>
                </a:cubicBezTo>
                <a:lnTo>
                  <a:pt x="1196198" y="141349"/>
                </a:lnTo>
                <a:cubicBezTo>
                  <a:pt x="1161242" y="79048"/>
                  <a:pt x="1093694" y="40049"/>
                  <a:pt x="1022261" y="40927"/>
                </a:cubicBezTo>
                <a:lnTo>
                  <a:pt x="502551" y="41738"/>
                </a:lnTo>
                <a:cubicBezTo>
                  <a:pt x="431176" y="42650"/>
                  <a:pt x="364939" y="81049"/>
                  <a:pt x="329249" y="142866"/>
                </a:cubicBezTo>
                <a:lnTo>
                  <a:pt x="69549" y="592679"/>
                </a:lnTo>
                <a:cubicBezTo>
                  <a:pt x="33859" y="654496"/>
                  <a:pt x="33723" y="731059"/>
                  <a:pt x="68621" y="793326"/>
                </a:cubicBezTo>
                <a:lnTo>
                  <a:pt x="327774" y="1243815"/>
                </a:lnTo>
                <a:cubicBezTo>
                  <a:pt x="362729" y="1306116"/>
                  <a:pt x="430278" y="1345116"/>
                  <a:pt x="501710" y="1344237"/>
                </a:cubicBezTo>
                <a:lnTo>
                  <a:pt x="1021421" y="1343426"/>
                </a:lnTo>
                <a:cubicBezTo>
                  <a:pt x="1092795" y="1342514"/>
                  <a:pt x="1159091" y="1304149"/>
                  <a:pt x="1194781" y="1242332"/>
                </a:cubicBezTo>
                <a:lnTo>
                  <a:pt x="1454480" y="792519"/>
                </a:lnTo>
                <a:lnTo>
                  <a:pt x="1408464" y="765951"/>
                </a:lnTo>
                <a:cubicBezTo>
                  <a:pt x="1404181" y="763478"/>
                  <a:pt x="1403790" y="757471"/>
                  <a:pt x="1409152" y="754868"/>
                </a:cubicBezTo>
                <a:lnTo>
                  <a:pt x="1513649" y="709819"/>
                </a:lnTo>
                <a:cubicBezTo>
                  <a:pt x="1521317" y="706564"/>
                  <a:pt x="1529941" y="711544"/>
                  <a:pt x="1530898" y="719777"/>
                </a:cubicBezTo>
                <a:lnTo>
                  <a:pt x="1544191" y="832833"/>
                </a:lnTo>
                <a:cubicBezTo>
                  <a:pt x="1545440" y="837354"/>
                  <a:pt x="1539220" y="841443"/>
                  <a:pt x="1534937" y="838970"/>
                </a:cubicBezTo>
                <a:lnTo>
                  <a:pt x="1490368" y="813238"/>
                </a:lnTo>
                <a:lnTo>
                  <a:pt x="1230668" y="1263051"/>
                </a:lnTo>
                <a:cubicBezTo>
                  <a:pt x="1187539" y="1337752"/>
                  <a:pt x="1107473" y="1383528"/>
                  <a:pt x="1021254" y="1383550"/>
                </a:cubicBezTo>
                <a:lnTo>
                  <a:pt x="501543" y="1384361"/>
                </a:lnTo>
                <a:cubicBezTo>
                  <a:pt x="415267" y="1384350"/>
                  <a:pt x="334810" y="1337898"/>
                  <a:pt x="291720" y="1263219"/>
                </a:cubicBezTo>
                <a:lnTo>
                  <a:pt x="32509" y="812697"/>
                </a:lnTo>
                <a:cubicBezTo>
                  <a:pt x="-10581" y="738019"/>
                  <a:pt x="-10971" y="645791"/>
                  <a:pt x="32157" y="571091"/>
                </a:cubicBezTo>
                <a:lnTo>
                  <a:pt x="291857" y="121278"/>
                </a:lnTo>
                <a:cubicBezTo>
                  <a:pt x="334985" y="46577"/>
                  <a:pt x="415052" y="801"/>
                  <a:pt x="501270" y="779"/>
                </a:cubicBezTo>
                <a:close/>
              </a:path>
            </a:pathLst>
          </a:custGeom>
          <a:solidFill>
            <a:srgbClr val="DF86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lang="en-US" sz="952" dirty="0"/>
          </a:p>
        </p:txBody>
      </p:sp>
      <p:sp>
        <p:nvSpPr>
          <p:cNvPr id="30" name="Figure">
            <a:extLst>
              <a:ext uri="{FF2B5EF4-FFF2-40B4-BE49-F238E27FC236}">
                <a16:creationId xmlns:a16="http://schemas.microsoft.com/office/drawing/2014/main" id="{7F3785EF-D846-4C14-916A-5F4F3C6E26AE}"/>
              </a:ext>
            </a:extLst>
          </p:cNvPr>
          <p:cNvSpPr/>
          <p:nvPr/>
        </p:nvSpPr>
        <p:spPr>
          <a:xfrm>
            <a:off x="3471638" y="6812936"/>
            <a:ext cx="830504" cy="806973"/>
          </a:xfrm>
          <a:custGeom>
            <a:avLst/>
            <a:gdLst/>
            <a:ahLst/>
            <a:cxnLst>
              <a:cxn ang="0">
                <a:pos x="wd2" y="hd2"/>
              </a:cxn>
              <a:cxn ang="5400000">
                <a:pos x="wd2" y="hd2"/>
              </a:cxn>
              <a:cxn ang="10800000">
                <a:pos x="wd2" y="hd2"/>
              </a:cxn>
              <a:cxn ang="16200000">
                <a:pos x="wd2" y="hd2"/>
              </a:cxn>
            </a:cxnLst>
            <a:rect l="0" t="0" r="r" b="b"/>
            <a:pathLst>
              <a:path w="21462" h="21600" extrusionOk="0">
                <a:moveTo>
                  <a:pt x="15332" y="0"/>
                </a:moveTo>
                <a:lnTo>
                  <a:pt x="6130" y="0"/>
                </a:lnTo>
                <a:cubicBezTo>
                  <a:pt x="5579" y="0"/>
                  <a:pt x="5083" y="344"/>
                  <a:pt x="4808" y="875"/>
                </a:cubicBezTo>
                <a:lnTo>
                  <a:pt x="207" y="9940"/>
                </a:lnTo>
                <a:cubicBezTo>
                  <a:pt x="-69" y="10472"/>
                  <a:pt x="-69" y="11128"/>
                  <a:pt x="207" y="11660"/>
                </a:cubicBezTo>
                <a:lnTo>
                  <a:pt x="4808" y="20725"/>
                </a:lnTo>
                <a:cubicBezTo>
                  <a:pt x="5083" y="21256"/>
                  <a:pt x="5579" y="21600"/>
                  <a:pt x="6130" y="21600"/>
                </a:cubicBezTo>
                <a:lnTo>
                  <a:pt x="15332" y="21600"/>
                </a:lnTo>
                <a:cubicBezTo>
                  <a:pt x="15883" y="21600"/>
                  <a:pt x="16379" y="21256"/>
                  <a:pt x="16654" y="20725"/>
                </a:cubicBezTo>
                <a:lnTo>
                  <a:pt x="21255" y="11660"/>
                </a:lnTo>
                <a:cubicBezTo>
                  <a:pt x="21531" y="11128"/>
                  <a:pt x="21531" y="10472"/>
                  <a:pt x="21255" y="9940"/>
                </a:cubicBezTo>
                <a:lnTo>
                  <a:pt x="16654" y="875"/>
                </a:lnTo>
                <a:cubicBezTo>
                  <a:pt x="16379" y="344"/>
                  <a:pt x="15855" y="0"/>
                  <a:pt x="15332" y="0"/>
                </a:cubicBezTo>
                <a:close/>
              </a:path>
            </a:pathLst>
          </a:custGeom>
          <a:solidFill>
            <a:srgbClr val="218F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sz="952" dirty="0"/>
          </a:p>
        </p:txBody>
      </p:sp>
      <p:sp>
        <p:nvSpPr>
          <p:cNvPr id="31" name="Cercle">
            <a:extLst>
              <a:ext uri="{FF2B5EF4-FFF2-40B4-BE49-F238E27FC236}">
                <a16:creationId xmlns:a16="http://schemas.microsoft.com/office/drawing/2014/main" id="{A45F67FA-C98B-494F-B921-0067ECDBC325}"/>
              </a:ext>
            </a:extLst>
          </p:cNvPr>
          <p:cNvSpPr/>
          <p:nvPr/>
        </p:nvSpPr>
        <p:spPr>
          <a:xfrm>
            <a:off x="3631555" y="6954780"/>
            <a:ext cx="511734" cy="560561"/>
          </a:xfrm>
          <a:prstGeom prst="ellipse">
            <a:avLst/>
          </a:prstGeom>
          <a:solidFill>
            <a:srgbClr val="218F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sz="952" dirty="0"/>
          </a:p>
        </p:txBody>
      </p:sp>
      <p:sp>
        <p:nvSpPr>
          <p:cNvPr id="32" name="Freeform: Shape 29">
            <a:extLst>
              <a:ext uri="{FF2B5EF4-FFF2-40B4-BE49-F238E27FC236}">
                <a16:creationId xmlns:a16="http://schemas.microsoft.com/office/drawing/2014/main" id="{05F92463-17C0-4A95-8A79-49F89F8D0900}"/>
              </a:ext>
            </a:extLst>
          </p:cNvPr>
          <p:cNvSpPr/>
          <p:nvPr/>
        </p:nvSpPr>
        <p:spPr>
          <a:xfrm>
            <a:off x="4216359" y="7122109"/>
            <a:ext cx="2340000" cy="540443"/>
          </a:xfrm>
          <a:custGeom>
            <a:avLst/>
            <a:gdLst>
              <a:gd name="connsiteX0" fmla="*/ 241754 w 2757389"/>
              <a:gd name="connsiteY0" fmla="*/ 0 h 616515"/>
              <a:gd name="connsiteX1" fmla="*/ 1314669 w 2757389"/>
              <a:gd name="connsiteY1" fmla="*/ 0 h 616515"/>
              <a:gd name="connsiteX2" fmla="*/ 1745283 w 2757389"/>
              <a:gd name="connsiteY2" fmla="*/ 0 h 616515"/>
              <a:gd name="connsiteX3" fmla="*/ 2757389 w 2757389"/>
              <a:gd name="connsiteY3" fmla="*/ 0 h 616515"/>
              <a:gd name="connsiteX4" fmla="*/ 2757389 w 2757389"/>
              <a:gd name="connsiteY4" fmla="*/ 616515 h 616515"/>
              <a:gd name="connsiteX5" fmla="*/ 1388632 w 2757389"/>
              <a:gd name="connsiteY5" fmla="*/ 616515 h 616515"/>
              <a:gd name="connsiteX6" fmla="*/ 872643 w 2757389"/>
              <a:gd name="connsiteY6" fmla="*/ 616515 h 616515"/>
              <a:gd name="connsiteX7" fmla="*/ 0 w 2757389"/>
              <a:gd name="connsiteY7" fmla="*/ 616515 h 616515"/>
              <a:gd name="connsiteX8" fmla="*/ 225110 w 2757389"/>
              <a:gd name="connsiteY8" fmla="*/ 225142 h 616515"/>
              <a:gd name="connsiteX9" fmla="*/ 259935 w 2757389"/>
              <a:gd name="connsiteY9" fmla="*/ 95189 h 616515"/>
              <a:gd name="connsiteX10" fmla="*/ 241754 w 2757389"/>
              <a:gd name="connsiteY10" fmla="*/ 0 h 61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7389" h="616515">
                <a:moveTo>
                  <a:pt x="241754" y="0"/>
                </a:moveTo>
                <a:lnTo>
                  <a:pt x="1314669" y="0"/>
                </a:lnTo>
                <a:lnTo>
                  <a:pt x="1745283" y="0"/>
                </a:lnTo>
                <a:lnTo>
                  <a:pt x="2757389" y="0"/>
                </a:lnTo>
                <a:lnTo>
                  <a:pt x="2757389" y="616515"/>
                </a:lnTo>
                <a:lnTo>
                  <a:pt x="1388632" y="616515"/>
                </a:lnTo>
                <a:lnTo>
                  <a:pt x="872643" y="616515"/>
                </a:lnTo>
                <a:lnTo>
                  <a:pt x="0" y="616515"/>
                </a:lnTo>
                <a:lnTo>
                  <a:pt x="225110" y="225142"/>
                </a:lnTo>
                <a:cubicBezTo>
                  <a:pt x="247814" y="185869"/>
                  <a:pt x="259935" y="140543"/>
                  <a:pt x="259935" y="95189"/>
                </a:cubicBezTo>
                <a:cubicBezTo>
                  <a:pt x="259935" y="63478"/>
                  <a:pt x="253875" y="30227"/>
                  <a:pt x="241754" y="0"/>
                </a:cubicBezTo>
                <a:close/>
              </a:path>
            </a:pathLst>
          </a:custGeom>
          <a:solidFill>
            <a:srgbClr val="218F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4193" rIns="48386" bIns="24193" numCol="1" spcCol="0" rtlCol="0" fromWordArt="0" anchor="ctr" anchorCtr="0" forceAA="0" compatLnSpc="1">
            <a:prstTxWarp prst="textNoShape">
              <a:avLst/>
            </a:prstTxWarp>
            <a:noAutofit/>
          </a:bodyPr>
          <a:lstStyle/>
          <a:p>
            <a:pPr lvl="0">
              <a:lnSpc>
                <a:spcPts val="900"/>
              </a:lnSpc>
            </a:pPr>
            <a:r>
              <a:rPr lang="en-IN" sz="1000" dirty="0">
                <a:solidFill>
                  <a:schemeClr val="bg1"/>
                </a:solidFill>
              </a:rPr>
              <a:t>MoU between the Central Council for Research in Homeopathy, Ministry of AYUSH and the Centre for Integrative Complementary Medicine</a:t>
            </a:r>
            <a:endParaRPr lang="en-US" sz="1000" dirty="0">
              <a:solidFill>
                <a:schemeClr val="bg1"/>
              </a:solidFill>
            </a:endParaRPr>
          </a:p>
        </p:txBody>
      </p:sp>
      <p:sp>
        <p:nvSpPr>
          <p:cNvPr id="33" name="Freeform: Shape 30">
            <a:extLst>
              <a:ext uri="{FF2B5EF4-FFF2-40B4-BE49-F238E27FC236}">
                <a16:creationId xmlns:a16="http://schemas.microsoft.com/office/drawing/2014/main" id="{4121BD20-720F-4958-AB0E-FE0314BA7EB4}"/>
              </a:ext>
            </a:extLst>
          </p:cNvPr>
          <p:cNvSpPr/>
          <p:nvPr/>
        </p:nvSpPr>
        <p:spPr>
          <a:xfrm>
            <a:off x="4266630" y="6855579"/>
            <a:ext cx="2293200" cy="226563"/>
          </a:xfrm>
          <a:custGeom>
            <a:avLst/>
            <a:gdLst>
              <a:gd name="connsiteX0" fmla="*/ 0 w 2712057"/>
              <a:gd name="connsiteY0" fmla="*/ 0 h 293150"/>
              <a:gd name="connsiteX1" fmla="*/ 872641 w 2712057"/>
              <a:gd name="connsiteY1" fmla="*/ 0 h 293150"/>
              <a:gd name="connsiteX2" fmla="*/ 1928123 w 2712057"/>
              <a:gd name="connsiteY2" fmla="*/ 0 h 293150"/>
              <a:gd name="connsiteX3" fmla="*/ 2712057 w 2712057"/>
              <a:gd name="connsiteY3" fmla="*/ 0 h 293150"/>
              <a:gd name="connsiteX4" fmla="*/ 2712057 w 2712057"/>
              <a:gd name="connsiteY4" fmla="*/ 293150 h 293150"/>
              <a:gd name="connsiteX5" fmla="*/ 1757359 w 2712057"/>
              <a:gd name="connsiteY5" fmla="*/ 293150 h 293150"/>
              <a:gd name="connsiteX6" fmla="*/ 1184868 w 2712057"/>
              <a:gd name="connsiteY6" fmla="*/ 293150 h 293150"/>
              <a:gd name="connsiteX7" fmla="*/ 170764 w 2712057"/>
              <a:gd name="connsiteY7" fmla="*/ 293150 h 29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057" h="293150">
                <a:moveTo>
                  <a:pt x="0" y="0"/>
                </a:moveTo>
                <a:lnTo>
                  <a:pt x="872641" y="0"/>
                </a:lnTo>
                <a:lnTo>
                  <a:pt x="1928123" y="0"/>
                </a:lnTo>
                <a:lnTo>
                  <a:pt x="2712057" y="0"/>
                </a:lnTo>
                <a:lnTo>
                  <a:pt x="2712057" y="293150"/>
                </a:lnTo>
                <a:lnTo>
                  <a:pt x="1757359" y="293150"/>
                </a:lnTo>
                <a:lnTo>
                  <a:pt x="1184868" y="293150"/>
                </a:lnTo>
                <a:lnTo>
                  <a:pt x="170764" y="293150"/>
                </a:lnTo>
                <a:close/>
              </a:path>
            </a:pathLst>
          </a:custGeom>
          <a:solidFill>
            <a:srgbClr val="218F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r>
              <a:rPr lang="en-US" sz="1411" cap="all" dirty="0"/>
              <a:t>Medicine</a:t>
            </a:r>
          </a:p>
        </p:txBody>
      </p:sp>
      <p:sp>
        <p:nvSpPr>
          <p:cNvPr id="34" name="Figure">
            <a:extLst>
              <a:ext uri="{FF2B5EF4-FFF2-40B4-BE49-F238E27FC236}">
                <a16:creationId xmlns:a16="http://schemas.microsoft.com/office/drawing/2014/main" id="{37E7CA07-D806-4049-A12D-7D4E736E3F3E}"/>
              </a:ext>
            </a:extLst>
          </p:cNvPr>
          <p:cNvSpPr/>
          <p:nvPr/>
        </p:nvSpPr>
        <p:spPr>
          <a:xfrm>
            <a:off x="2580743" y="7209257"/>
            <a:ext cx="830504" cy="806973"/>
          </a:xfrm>
          <a:custGeom>
            <a:avLst/>
            <a:gdLst/>
            <a:ahLst/>
            <a:cxnLst>
              <a:cxn ang="0">
                <a:pos x="wd2" y="hd2"/>
              </a:cxn>
              <a:cxn ang="5400000">
                <a:pos x="wd2" y="hd2"/>
              </a:cxn>
              <a:cxn ang="10800000">
                <a:pos x="wd2" y="hd2"/>
              </a:cxn>
              <a:cxn ang="16200000">
                <a:pos x="wd2" y="hd2"/>
              </a:cxn>
            </a:cxnLst>
            <a:rect l="0" t="0" r="r" b="b"/>
            <a:pathLst>
              <a:path w="21462" h="21600" extrusionOk="0">
                <a:moveTo>
                  <a:pt x="6130" y="0"/>
                </a:moveTo>
                <a:lnTo>
                  <a:pt x="15332" y="0"/>
                </a:lnTo>
                <a:cubicBezTo>
                  <a:pt x="15883" y="0"/>
                  <a:pt x="16379" y="344"/>
                  <a:pt x="16654" y="875"/>
                </a:cubicBezTo>
                <a:lnTo>
                  <a:pt x="21255" y="9940"/>
                </a:lnTo>
                <a:cubicBezTo>
                  <a:pt x="21531" y="10472"/>
                  <a:pt x="21531" y="11128"/>
                  <a:pt x="21255" y="11660"/>
                </a:cubicBezTo>
                <a:lnTo>
                  <a:pt x="16654" y="20725"/>
                </a:lnTo>
                <a:cubicBezTo>
                  <a:pt x="16379" y="21256"/>
                  <a:pt x="15883" y="21600"/>
                  <a:pt x="15332" y="21600"/>
                </a:cubicBezTo>
                <a:lnTo>
                  <a:pt x="6130" y="21600"/>
                </a:lnTo>
                <a:cubicBezTo>
                  <a:pt x="5579" y="21600"/>
                  <a:pt x="5083" y="21256"/>
                  <a:pt x="4808" y="20725"/>
                </a:cubicBezTo>
                <a:lnTo>
                  <a:pt x="207" y="11660"/>
                </a:lnTo>
                <a:cubicBezTo>
                  <a:pt x="-69" y="11128"/>
                  <a:pt x="-69" y="10472"/>
                  <a:pt x="207" y="9940"/>
                </a:cubicBezTo>
                <a:lnTo>
                  <a:pt x="4808" y="875"/>
                </a:lnTo>
                <a:cubicBezTo>
                  <a:pt x="5083" y="344"/>
                  <a:pt x="5607" y="0"/>
                  <a:pt x="6130" y="0"/>
                </a:cubicBezTo>
                <a:close/>
              </a:path>
            </a:pathLst>
          </a:custGeom>
          <a:solidFill>
            <a:srgbClr val="DF86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sz="952" dirty="0"/>
          </a:p>
        </p:txBody>
      </p:sp>
      <p:sp>
        <p:nvSpPr>
          <p:cNvPr id="35" name="Cercle">
            <a:extLst>
              <a:ext uri="{FF2B5EF4-FFF2-40B4-BE49-F238E27FC236}">
                <a16:creationId xmlns:a16="http://schemas.microsoft.com/office/drawing/2014/main" id="{6E7C9BB1-9051-4F79-8D57-BA5FC39AF152}"/>
              </a:ext>
            </a:extLst>
          </p:cNvPr>
          <p:cNvSpPr/>
          <p:nvPr/>
        </p:nvSpPr>
        <p:spPr>
          <a:xfrm>
            <a:off x="2740660" y="7340441"/>
            <a:ext cx="511734" cy="560561"/>
          </a:xfrm>
          <a:prstGeom prst="ellipse">
            <a:avLst/>
          </a:prstGeom>
          <a:solidFill>
            <a:srgbClr val="DF86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sz="952" dirty="0"/>
          </a:p>
        </p:txBody>
      </p:sp>
      <p:sp>
        <p:nvSpPr>
          <p:cNvPr id="36" name="Freeform: Shape 33">
            <a:extLst>
              <a:ext uri="{FF2B5EF4-FFF2-40B4-BE49-F238E27FC236}">
                <a16:creationId xmlns:a16="http://schemas.microsoft.com/office/drawing/2014/main" id="{6025D9B3-0A2E-4933-A857-1E5B3FC7976C}"/>
              </a:ext>
            </a:extLst>
          </p:cNvPr>
          <p:cNvSpPr/>
          <p:nvPr/>
        </p:nvSpPr>
        <p:spPr>
          <a:xfrm>
            <a:off x="320040" y="7251901"/>
            <a:ext cx="2293200" cy="226563"/>
          </a:xfrm>
          <a:custGeom>
            <a:avLst/>
            <a:gdLst>
              <a:gd name="connsiteX0" fmla="*/ 0 w 2718629"/>
              <a:gd name="connsiteY0" fmla="*/ 0 h 293150"/>
              <a:gd name="connsiteX1" fmla="*/ 792018 w 2718629"/>
              <a:gd name="connsiteY1" fmla="*/ 0 h 293150"/>
              <a:gd name="connsiteX2" fmla="*/ 2146786 w 2718629"/>
              <a:gd name="connsiteY2" fmla="*/ 0 h 293150"/>
              <a:gd name="connsiteX3" fmla="*/ 2718629 w 2718629"/>
              <a:gd name="connsiteY3" fmla="*/ 0 h 293150"/>
              <a:gd name="connsiteX4" fmla="*/ 2549426 w 2718629"/>
              <a:gd name="connsiteY4" fmla="*/ 293150 h 293150"/>
              <a:gd name="connsiteX5" fmla="*/ 1838338 w 2718629"/>
              <a:gd name="connsiteY5" fmla="*/ 293150 h 293150"/>
              <a:gd name="connsiteX6" fmla="*/ 961221 w 2718629"/>
              <a:gd name="connsiteY6" fmla="*/ 293150 h 293150"/>
              <a:gd name="connsiteX7" fmla="*/ 0 w 2718629"/>
              <a:gd name="connsiteY7" fmla="*/ 293150 h 29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8629" h="293150">
                <a:moveTo>
                  <a:pt x="0" y="0"/>
                </a:moveTo>
                <a:lnTo>
                  <a:pt x="792018" y="0"/>
                </a:lnTo>
                <a:lnTo>
                  <a:pt x="2146786" y="0"/>
                </a:lnTo>
                <a:lnTo>
                  <a:pt x="2718629" y="0"/>
                </a:lnTo>
                <a:lnTo>
                  <a:pt x="2549426" y="293150"/>
                </a:lnTo>
                <a:lnTo>
                  <a:pt x="1838338" y="293150"/>
                </a:lnTo>
                <a:lnTo>
                  <a:pt x="961221" y="293150"/>
                </a:lnTo>
                <a:lnTo>
                  <a:pt x="0" y="293150"/>
                </a:lnTo>
                <a:close/>
              </a:path>
            </a:pathLst>
          </a:custGeom>
          <a:solidFill>
            <a:srgbClr val="DF86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r>
              <a:rPr lang="en-US" sz="1411" cap="all" dirty="0"/>
              <a:t>Energy Cooperation</a:t>
            </a:r>
          </a:p>
        </p:txBody>
      </p:sp>
      <p:sp>
        <p:nvSpPr>
          <p:cNvPr id="37" name="Freeform: Shape 34">
            <a:extLst>
              <a:ext uri="{FF2B5EF4-FFF2-40B4-BE49-F238E27FC236}">
                <a16:creationId xmlns:a16="http://schemas.microsoft.com/office/drawing/2014/main" id="{91ED51B1-6917-4E01-AAD7-779D40BE09CF}"/>
              </a:ext>
            </a:extLst>
          </p:cNvPr>
          <p:cNvSpPr/>
          <p:nvPr/>
        </p:nvSpPr>
        <p:spPr>
          <a:xfrm>
            <a:off x="320039" y="7518430"/>
            <a:ext cx="2340000" cy="541770"/>
          </a:xfrm>
          <a:custGeom>
            <a:avLst/>
            <a:gdLst>
              <a:gd name="connsiteX0" fmla="*/ 0 w 2748851"/>
              <a:gd name="connsiteY0" fmla="*/ 0 h 618028"/>
              <a:gd name="connsiteX1" fmla="*/ 1003568 w 2748851"/>
              <a:gd name="connsiteY1" fmla="*/ 0 h 618028"/>
              <a:gd name="connsiteX2" fmla="*/ 1240851 w 2748851"/>
              <a:gd name="connsiteY2" fmla="*/ 0 h 618028"/>
              <a:gd name="connsiteX3" fmla="*/ 2507097 w 2748851"/>
              <a:gd name="connsiteY3" fmla="*/ 0 h 618028"/>
              <a:gd name="connsiteX4" fmla="*/ 2488917 w 2748851"/>
              <a:gd name="connsiteY4" fmla="*/ 96710 h 618028"/>
              <a:gd name="connsiteX5" fmla="*/ 2523742 w 2748851"/>
              <a:gd name="connsiteY5" fmla="*/ 226668 h 618028"/>
              <a:gd name="connsiteX6" fmla="*/ 2748851 w 2748851"/>
              <a:gd name="connsiteY6" fmla="*/ 618028 h 618028"/>
              <a:gd name="connsiteX7" fmla="*/ 1638218 w 2748851"/>
              <a:gd name="connsiteY7" fmla="*/ 618028 h 618028"/>
              <a:gd name="connsiteX8" fmla="*/ 1360220 w 2748851"/>
              <a:gd name="connsiteY8" fmla="*/ 618028 h 618028"/>
              <a:gd name="connsiteX9" fmla="*/ 0 w 2748851"/>
              <a:gd name="connsiteY9" fmla="*/ 618028 h 61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8851" h="618028">
                <a:moveTo>
                  <a:pt x="0" y="0"/>
                </a:moveTo>
                <a:lnTo>
                  <a:pt x="1003568" y="0"/>
                </a:lnTo>
                <a:lnTo>
                  <a:pt x="1240851" y="0"/>
                </a:lnTo>
                <a:lnTo>
                  <a:pt x="2507097" y="0"/>
                </a:lnTo>
                <a:cubicBezTo>
                  <a:pt x="2494978" y="30215"/>
                  <a:pt x="2488917" y="63463"/>
                  <a:pt x="2488917" y="96710"/>
                </a:cubicBezTo>
                <a:cubicBezTo>
                  <a:pt x="2488917" y="142032"/>
                  <a:pt x="2501037" y="187383"/>
                  <a:pt x="2523742" y="226668"/>
                </a:cubicBezTo>
                <a:lnTo>
                  <a:pt x="2748851" y="618028"/>
                </a:lnTo>
                <a:lnTo>
                  <a:pt x="1638218" y="618028"/>
                </a:lnTo>
                <a:lnTo>
                  <a:pt x="1360220" y="618028"/>
                </a:lnTo>
                <a:lnTo>
                  <a:pt x="0" y="618028"/>
                </a:lnTo>
                <a:close/>
              </a:path>
            </a:pathLst>
          </a:custGeom>
          <a:solidFill>
            <a:srgbClr val="DF86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24193" rIns="241928" bIns="24193" numCol="1" spcCol="0" rtlCol="0" fromWordArt="0" anchor="ctr" anchorCtr="0" forceAA="0" compatLnSpc="1">
            <a:prstTxWarp prst="textNoShape">
              <a:avLst/>
            </a:prstTxWarp>
            <a:noAutofit/>
          </a:bodyPr>
          <a:lstStyle/>
          <a:p>
            <a:pPr>
              <a:lnSpc>
                <a:spcPts val="900"/>
              </a:lnSpc>
            </a:pPr>
            <a:r>
              <a:rPr lang="en-IN" sz="1000" dirty="0"/>
              <a:t>MoU between the Ministry of Petroleum and Natural Gas and the Ministry of Energy on Cooperation in </a:t>
            </a:r>
            <a:r>
              <a:rPr lang="en-IN" sz="1000" b="1" dirty="0"/>
              <a:t>Oil and Gas</a:t>
            </a:r>
            <a:r>
              <a:rPr lang="en-IN" sz="1000" dirty="0"/>
              <a:t> Sector</a:t>
            </a:r>
            <a:endParaRPr lang="en-US" sz="1000" dirty="0">
              <a:solidFill>
                <a:schemeClr val="accent4">
                  <a:lumMod val="50000"/>
                </a:schemeClr>
              </a:solidFill>
            </a:endParaRPr>
          </a:p>
        </p:txBody>
      </p:sp>
      <p:sp>
        <p:nvSpPr>
          <p:cNvPr id="38" name="Figure">
            <a:extLst>
              <a:ext uri="{FF2B5EF4-FFF2-40B4-BE49-F238E27FC236}">
                <a16:creationId xmlns:a16="http://schemas.microsoft.com/office/drawing/2014/main" id="{FAAA4A56-24B8-4D74-9DAD-0D5465752847}"/>
              </a:ext>
            </a:extLst>
          </p:cNvPr>
          <p:cNvSpPr/>
          <p:nvPr/>
        </p:nvSpPr>
        <p:spPr>
          <a:xfrm>
            <a:off x="3471638" y="5699170"/>
            <a:ext cx="830504" cy="806973"/>
          </a:xfrm>
          <a:custGeom>
            <a:avLst/>
            <a:gdLst/>
            <a:ahLst/>
            <a:cxnLst>
              <a:cxn ang="0">
                <a:pos x="wd2" y="hd2"/>
              </a:cxn>
              <a:cxn ang="5400000">
                <a:pos x="wd2" y="hd2"/>
              </a:cxn>
              <a:cxn ang="10800000">
                <a:pos x="wd2" y="hd2"/>
              </a:cxn>
              <a:cxn ang="16200000">
                <a:pos x="wd2" y="hd2"/>
              </a:cxn>
            </a:cxnLst>
            <a:rect l="0" t="0" r="r" b="b"/>
            <a:pathLst>
              <a:path w="21462" h="21600" extrusionOk="0">
                <a:moveTo>
                  <a:pt x="15332" y="0"/>
                </a:moveTo>
                <a:lnTo>
                  <a:pt x="6130" y="0"/>
                </a:lnTo>
                <a:cubicBezTo>
                  <a:pt x="5579" y="0"/>
                  <a:pt x="5083" y="344"/>
                  <a:pt x="4808" y="875"/>
                </a:cubicBezTo>
                <a:lnTo>
                  <a:pt x="207" y="9940"/>
                </a:lnTo>
                <a:cubicBezTo>
                  <a:pt x="-69" y="10472"/>
                  <a:pt x="-69" y="11128"/>
                  <a:pt x="207" y="11660"/>
                </a:cubicBezTo>
                <a:lnTo>
                  <a:pt x="4808" y="20725"/>
                </a:lnTo>
                <a:cubicBezTo>
                  <a:pt x="5083" y="21256"/>
                  <a:pt x="5579" y="21600"/>
                  <a:pt x="6130" y="21600"/>
                </a:cubicBezTo>
                <a:lnTo>
                  <a:pt x="15332" y="21600"/>
                </a:lnTo>
                <a:cubicBezTo>
                  <a:pt x="15883" y="21600"/>
                  <a:pt x="16379" y="21256"/>
                  <a:pt x="16654" y="20725"/>
                </a:cubicBezTo>
                <a:lnTo>
                  <a:pt x="21255" y="11660"/>
                </a:lnTo>
                <a:cubicBezTo>
                  <a:pt x="21531" y="11128"/>
                  <a:pt x="21531" y="10472"/>
                  <a:pt x="21255" y="9940"/>
                </a:cubicBezTo>
                <a:lnTo>
                  <a:pt x="16654" y="875"/>
                </a:lnTo>
                <a:cubicBezTo>
                  <a:pt x="16379" y="344"/>
                  <a:pt x="15855" y="0"/>
                  <a:pt x="15332" y="0"/>
                </a:cubicBezTo>
                <a:close/>
              </a:path>
            </a:pathLst>
          </a:custGeom>
          <a:solidFill>
            <a:srgbClr val="02A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sz="952" dirty="0"/>
          </a:p>
        </p:txBody>
      </p:sp>
      <p:sp>
        <p:nvSpPr>
          <p:cNvPr id="39" name="Cercle">
            <a:extLst>
              <a:ext uri="{FF2B5EF4-FFF2-40B4-BE49-F238E27FC236}">
                <a16:creationId xmlns:a16="http://schemas.microsoft.com/office/drawing/2014/main" id="{04432DA8-6B74-4304-8526-ADBD85E86205}"/>
              </a:ext>
            </a:extLst>
          </p:cNvPr>
          <p:cNvSpPr/>
          <p:nvPr/>
        </p:nvSpPr>
        <p:spPr>
          <a:xfrm>
            <a:off x="3631555" y="5841015"/>
            <a:ext cx="511734" cy="560561"/>
          </a:xfrm>
          <a:prstGeom prst="ellipse">
            <a:avLst/>
          </a:prstGeom>
          <a:solidFill>
            <a:srgbClr val="02A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sz="952" dirty="0"/>
          </a:p>
        </p:txBody>
      </p:sp>
      <p:sp>
        <p:nvSpPr>
          <p:cNvPr id="40" name="Freeform: Shape 37">
            <a:extLst>
              <a:ext uri="{FF2B5EF4-FFF2-40B4-BE49-F238E27FC236}">
                <a16:creationId xmlns:a16="http://schemas.microsoft.com/office/drawing/2014/main" id="{FAF1BAA6-D621-4F7D-A432-3C7BF96FE4AE}"/>
              </a:ext>
            </a:extLst>
          </p:cNvPr>
          <p:cNvSpPr/>
          <p:nvPr/>
        </p:nvSpPr>
        <p:spPr>
          <a:xfrm>
            <a:off x="4216359" y="6008344"/>
            <a:ext cx="2340000" cy="540443"/>
          </a:xfrm>
          <a:custGeom>
            <a:avLst/>
            <a:gdLst>
              <a:gd name="connsiteX0" fmla="*/ 241754 w 2757389"/>
              <a:gd name="connsiteY0" fmla="*/ 0 h 616515"/>
              <a:gd name="connsiteX1" fmla="*/ 1314669 w 2757389"/>
              <a:gd name="connsiteY1" fmla="*/ 0 h 616515"/>
              <a:gd name="connsiteX2" fmla="*/ 1745283 w 2757389"/>
              <a:gd name="connsiteY2" fmla="*/ 0 h 616515"/>
              <a:gd name="connsiteX3" fmla="*/ 2757389 w 2757389"/>
              <a:gd name="connsiteY3" fmla="*/ 0 h 616515"/>
              <a:gd name="connsiteX4" fmla="*/ 2757389 w 2757389"/>
              <a:gd name="connsiteY4" fmla="*/ 616515 h 616515"/>
              <a:gd name="connsiteX5" fmla="*/ 1388632 w 2757389"/>
              <a:gd name="connsiteY5" fmla="*/ 616515 h 616515"/>
              <a:gd name="connsiteX6" fmla="*/ 872643 w 2757389"/>
              <a:gd name="connsiteY6" fmla="*/ 616515 h 616515"/>
              <a:gd name="connsiteX7" fmla="*/ 0 w 2757389"/>
              <a:gd name="connsiteY7" fmla="*/ 616515 h 616515"/>
              <a:gd name="connsiteX8" fmla="*/ 225110 w 2757389"/>
              <a:gd name="connsiteY8" fmla="*/ 225142 h 616515"/>
              <a:gd name="connsiteX9" fmla="*/ 259935 w 2757389"/>
              <a:gd name="connsiteY9" fmla="*/ 95189 h 616515"/>
              <a:gd name="connsiteX10" fmla="*/ 241754 w 2757389"/>
              <a:gd name="connsiteY10" fmla="*/ 0 h 61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7389" h="616515">
                <a:moveTo>
                  <a:pt x="241754" y="0"/>
                </a:moveTo>
                <a:lnTo>
                  <a:pt x="1314669" y="0"/>
                </a:lnTo>
                <a:lnTo>
                  <a:pt x="1745283" y="0"/>
                </a:lnTo>
                <a:lnTo>
                  <a:pt x="2757389" y="0"/>
                </a:lnTo>
                <a:lnTo>
                  <a:pt x="2757389" y="616515"/>
                </a:lnTo>
                <a:lnTo>
                  <a:pt x="1388632" y="616515"/>
                </a:lnTo>
                <a:lnTo>
                  <a:pt x="872643" y="616515"/>
                </a:lnTo>
                <a:lnTo>
                  <a:pt x="0" y="616515"/>
                </a:lnTo>
                <a:lnTo>
                  <a:pt x="225110" y="225142"/>
                </a:lnTo>
                <a:cubicBezTo>
                  <a:pt x="247814" y="185869"/>
                  <a:pt x="259935" y="140543"/>
                  <a:pt x="259935" y="95189"/>
                </a:cubicBezTo>
                <a:cubicBezTo>
                  <a:pt x="259935" y="63478"/>
                  <a:pt x="253875" y="30227"/>
                  <a:pt x="241754" y="0"/>
                </a:cubicBezTo>
                <a:close/>
              </a:path>
            </a:pathLst>
          </a:custGeom>
          <a:solidFill>
            <a:srgbClr val="02A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4193" rIns="48386" bIns="24193" numCol="1" spcCol="0" rtlCol="0" fromWordArt="0" anchor="ctr" anchorCtr="0" forceAA="0" compatLnSpc="1">
            <a:prstTxWarp prst="textNoShape">
              <a:avLst/>
            </a:prstTxWarp>
            <a:noAutofit/>
          </a:bodyPr>
          <a:lstStyle/>
          <a:p>
            <a:pPr lvl="0">
              <a:lnSpc>
                <a:spcPts val="900"/>
              </a:lnSpc>
            </a:pPr>
            <a:r>
              <a:rPr lang="en-IN" sz="1000" dirty="0"/>
              <a:t>Memorandum </a:t>
            </a:r>
            <a:r>
              <a:rPr lang="en-IN" sz="1000"/>
              <a:t>of </a:t>
            </a:r>
            <a:r>
              <a:rPr lang="en-IN" sz="1000" smtClean="0"/>
              <a:t>Intent between</a:t>
            </a:r>
            <a:r>
              <a:rPr lang="en-IN" sz="1000" dirty="0"/>
              <a:t> </a:t>
            </a:r>
            <a:r>
              <a:rPr lang="en-IN" sz="1000" b="1" dirty="0"/>
              <a:t>Invest India </a:t>
            </a:r>
            <a:r>
              <a:rPr lang="en-IN" sz="1000" b="1"/>
              <a:t>and </a:t>
            </a:r>
            <a:r>
              <a:rPr lang="en-IN" sz="1000" b="1" smtClean="0"/>
              <a:t/>
            </a:r>
            <a:br>
              <a:rPr lang="en-IN" sz="1000" b="1" smtClean="0"/>
            </a:br>
            <a:r>
              <a:rPr lang="en-IN" sz="1000" b="1" smtClean="0"/>
              <a:t>Invest </a:t>
            </a:r>
            <a:r>
              <a:rPr lang="en-IN" sz="1000" b="1" dirty="0"/>
              <a:t>in Israel</a:t>
            </a:r>
            <a:endParaRPr lang="en-US" sz="1000" dirty="0">
              <a:solidFill>
                <a:prstClr val="white"/>
              </a:solidFill>
            </a:endParaRPr>
          </a:p>
        </p:txBody>
      </p:sp>
      <p:sp>
        <p:nvSpPr>
          <p:cNvPr id="41" name="Freeform: Shape 38">
            <a:extLst>
              <a:ext uri="{FF2B5EF4-FFF2-40B4-BE49-F238E27FC236}">
                <a16:creationId xmlns:a16="http://schemas.microsoft.com/office/drawing/2014/main" id="{EC882521-69B0-4BAD-8207-43BC56FFBE75}"/>
              </a:ext>
            </a:extLst>
          </p:cNvPr>
          <p:cNvSpPr/>
          <p:nvPr/>
        </p:nvSpPr>
        <p:spPr>
          <a:xfrm>
            <a:off x="4266630" y="5741814"/>
            <a:ext cx="2293200" cy="226563"/>
          </a:xfrm>
          <a:custGeom>
            <a:avLst/>
            <a:gdLst>
              <a:gd name="connsiteX0" fmla="*/ 0 w 2712057"/>
              <a:gd name="connsiteY0" fmla="*/ 0 h 293150"/>
              <a:gd name="connsiteX1" fmla="*/ 872641 w 2712057"/>
              <a:gd name="connsiteY1" fmla="*/ 0 h 293150"/>
              <a:gd name="connsiteX2" fmla="*/ 1928123 w 2712057"/>
              <a:gd name="connsiteY2" fmla="*/ 0 h 293150"/>
              <a:gd name="connsiteX3" fmla="*/ 2712057 w 2712057"/>
              <a:gd name="connsiteY3" fmla="*/ 0 h 293150"/>
              <a:gd name="connsiteX4" fmla="*/ 2712057 w 2712057"/>
              <a:gd name="connsiteY4" fmla="*/ 293150 h 293150"/>
              <a:gd name="connsiteX5" fmla="*/ 1757359 w 2712057"/>
              <a:gd name="connsiteY5" fmla="*/ 293150 h 293150"/>
              <a:gd name="connsiteX6" fmla="*/ 1184868 w 2712057"/>
              <a:gd name="connsiteY6" fmla="*/ 293150 h 293150"/>
              <a:gd name="connsiteX7" fmla="*/ 170764 w 2712057"/>
              <a:gd name="connsiteY7" fmla="*/ 293150 h 29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057" h="293150">
                <a:moveTo>
                  <a:pt x="0" y="0"/>
                </a:moveTo>
                <a:lnTo>
                  <a:pt x="872641" y="0"/>
                </a:lnTo>
                <a:lnTo>
                  <a:pt x="1928123" y="0"/>
                </a:lnTo>
                <a:lnTo>
                  <a:pt x="2712057" y="0"/>
                </a:lnTo>
                <a:lnTo>
                  <a:pt x="2712057" y="293150"/>
                </a:lnTo>
                <a:lnTo>
                  <a:pt x="1757359" y="293150"/>
                </a:lnTo>
                <a:lnTo>
                  <a:pt x="1184868" y="293150"/>
                </a:lnTo>
                <a:lnTo>
                  <a:pt x="170764" y="293150"/>
                </a:lnTo>
                <a:close/>
              </a:path>
            </a:pathLst>
          </a:custGeom>
          <a:solidFill>
            <a:srgbClr val="02A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r>
              <a:rPr lang="en-US" sz="1411" cap="all" dirty="0"/>
              <a:t>Investment</a:t>
            </a:r>
          </a:p>
        </p:txBody>
      </p:sp>
      <p:sp>
        <p:nvSpPr>
          <p:cNvPr id="42" name="Figure">
            <a:extLst>
              <a:ext uri="{FF2B5EF4-FFF2-40B4-BE49-F238E27FC236}">
                <a16:creationId xmlns:a16="http://schemas.microsoft.com/office/drawing/2014/main" id="{FD7A1859-1435-4B1F-B308-693BC0C06777}"/>
              </a:ext>
            </a:extLst>
          </p:cNvPr>
          <p:cNvSpPr/>
          <p:nvPr/>
        </p:nvSpPr>
        <p:spPr>
          <a:xfrm>
            <a:off x="2580742" y="6129267"/>
            <a:ext cx="830504" cy="806973"/>
          </a:xfrm>
          <a:custGeom>
            <a:avLst/>
            <a:gdLst/>
            <a:ahLst/>
            <a:cxnLst>
              <a:cxn ang="0">
                <a:pos x="wd2" y="hd2"/>
              </a:cxn>
              <a:cxn ang="5400000">
                <a:pos x="wd2" y="hd2"/>
              </a:cxn>
              <a:cxn ang="10800000">
                <a:pos x="wd2" y="hd2"/>
              </a:cxn>
              <a:cxn ang="16200000">
                <a:pos x="wd2" y="hd2"/>
              </a:cxn>
            </a:cxnLst>
            <a:rect l="0" t="0" r="r" b="b"/>
            <a:pathLst>
              <a:path w="21462" h="21600" extrusionOk="0">
                <a:moveTo>
                  <a:pt x="6130" y="0"/>
                </a:moveTo>
                <a:lnTo>
                  <a:pt x="15332" y="0"/>
                </a:lnTo>
                <a:cubicBezTo>
                  <a:pt x="15883" y="0"/>
                  <a:pt x="16379" y="344"/>
                  <a:pt x="16654" y="875"/>
                </a:cubicBezTo>
                <a:lnTo>
                  <a:pt x="21255" y="9940"/>
                </a:lnTo>
                <a:cubicBezTo>
                  <a:pt x="21531" y="10472"/>
                  <a:pt x="21531" y="11128"/>
                  <a:pt x="21255" y="11660"/>
                </a:cubicBezTo>
                <a:lnTo>
                  <a:pt x="16654" y="20725"/>
                </a:lnTo>
                <a:cubicBezTo>
                  <a:pt x="16379" y="21256"/>
                  <a:pt x="15883" y="21600"/>
                  <a:pt x="15332" y="21600"/>
                </a:cubicBezTo>
                <a:lnTo>
                  <a:pt x="6130" y="21600"/>
                </a:lnTo>
                <a:cubicBezTo>
                  <a:pt x="5579" y="21600"/>
                  <a:pt x="5083" y="21256"/>
                  <a:pt x="4808" y="20725"/>
                </a:cubicBezTo>
                <a:lnTo>
                  <a:pt x="207" y="11660"/>
                </a:lnTo>
                <a:cubicBezTo>
                  <a:pt x="-69" y="11128"/>
                  <a:pt x="-69" y="10472"/>
                  <a:pt x="207" y="9940"/>
                </a:cubicBezTo>
                <a:lnTo>
                  <a:pt x="4808" y="875"/>
                </a:lnTo>
                <a:cubicBezTo>
                  <a:pt x="5083" y="344"/>
                  <a:pt x="5607" y="0"/>
                  <a:pt x="6130" y="0"/>
                </a:cubicBezTo>
                <a:close/>
              </a:path>
            </a:pathLst>
          </a:cu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sz="952" dirty="0"/>
          </a:p>
        </p:txBody>
      </p:sp>
      <p:sp>
        <p:nvSpPr>
          <p:cNvPr id="43" name="Cercle">
            <a:extLst>
              <a:ext uri="{FF2B5EF4-FFF2-40B4-BE49-F238E27FC236}">
                <a16:creationId xmlns:a16="http://schemas.microsoft.com/office/drawing/2014/main" id="{E7EDC489-4C99-44BE-896A-3A1D1F0360D4}"/>
              </a:ext>
            </a:extLst>
          </p:cNvPr>
          <p:cNvSpPr/>
          <p:nvPr/>
        </p:nvSpPr>
        <p:spPr>
          <a:xfrm>
            <a:off x="2740660" y="6260451"/>
            <a:ext cx="511734" cy="560561"/>
          </a:xfrm>
          <a:prstGeom prst="ellipse">
            <a:avLst/>
          </a:pr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sz="952" dirty="0"/>
          </a:p>
        </p:txBody>
      </p:sp>
      <p:sp>
        <p:nvSpPr>
          <p:cNvPr id="44" name="Freeform: Shape 41">
            <a:extLst>
              <a:ext uri="{FF2B5EF4-FFF2-40B4-BE49-F238E27FC236}">
                <a16:creationId xmlns:a16="http://schemas.microsoft.com/office/drawing/2014/main" id="{8974C707-F156-49DD-B45E-6C22CA3D6306}"/>
              </a:ext>
            </a:extLst>
          </p:cNvPr>
          <p:cNvSpPr/>
          <p:nvPr/>
        </p:nvSpPr>
        <p:spPr>
          <a:xfrm>
            <a:off x="320040" y="6171911"/>
            <a:ext cx="2293200" cy="226563"/>
          </a:xfrm>
          <a:custGeom>
            <a:avLst/>
            <a:gdLst>
              <a:gd name="connsiteX0" fmla="*/ 0 w 2718628"/>
              <a:gd name="connsiteY0" fmla="*/ 0 h 293150"/>
              <a:gd name="connsiteX1" fmla="*/ 792017 w 2718628"/>
              <a:gd name="connsiteY1" fmla="*/ 0 h 293150"/>
              <a:gd name="connsiteX2" fmla="*/ 2146785 w 2718628"/>
              <a:gd name="connsiteY2" fmla="*/ 0 h 293150"/>
              <a:gd name="connsiteX3" fmla="*/ 2718628 w 2718628"/>
              <a:gd name="connsiteY3" fmla="*/ 0 h 293150"/>
              <a:gd name="connsiteX4" fmla="*/ 2549425 w 2718628"/>
              <a:gd name="connsiteY4" fmla="*/ 293150 h 293150"/>
              <a:gd name="connsiteX5" fmla="*/ 1838337 w 2718628"/>
              <a:gd name="connsiteY5" fmla="*/ 293150 h 293150"/>
              <a:gd name="connsiteX6" fmla="*/ 961220 w 2718628"/>
              <a:gd name="connsiteY6" fmla="*/ 293150 h 293150"/>
              <a:gd name="connsiteX7" fmla="*/ 0 w 2718628"/>
              <a:gd name="connsiteY7" fmla="*/ 293150 h 29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8628" h="293150">
                <a:moveTo>
                  <a:pt x="0" y="0"/>
                </a:moveTo>
                <a:lnTo>
                  <a:pt x="792017" y="0"/>
                </a:lnTo>
                <a:lnTo>
                  <a:pt x="2146785" y="0"/>
                </a:lnTo>
                <a:lnTo>
                  <a:pt x="2718628" y="0"/>
                </a:lnTo>
                <a:lnTo>
                  <a:pt x="2549425" y="293150"/>
                </a:lnTo>
                <a:lnTo>
                  <a:pt x="1838337" y="293150"/>
                </a:lnTo>
                <a:lnTo>
                  <a:pt x="961220" y="293150"/>
                </a:lnTo>
                <a:lnTo>
                  <a:pt x="0" y="293150"/>
                </a:lnTo>
                <a:close/>
              </a:path>
            </a:pathLst>
          </a:cu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r>
              <a:rPr lang="en-US" sz="1411" cap="all" dirty="0"/>
              <a:t>Cyber Security</a:t>
            </a:r>
            <a:endParaRPr sz="1411" cap="all" dirty="0"/>
          </a:p>
        </p:txBody>
      </p:sp>
      <p:sp>
        <p:nvSpPr>
          <p:cNvPr id="45" name="Freeform: Shape 42">
            <a:extLst>
              <a:ext uri="{FF2B5EF4-FFF2-40B4-BE49-F238E27FC236}">
                <a16:creationId xmlns:a16="http://schemas.microsoft.com/office/drawing/2014/main" id="{A734E4A0-3A2C-4317-96ED-A718C7A5BFB9}"/>
              </a:ext>
            </a:extLst>
          </p:cNvPr>
          <p:cNvSpPr/>
          <p:nvPr/>
        </p:nvSpPr>
        <p:spPr>
          <a:xfrm>
            <a:off x="320040" y="6438440"/>
            <a:ext cx="2340000" cy="541770"/>
          </a:xfrm>
          <a:custGeom>
            <a:avLst/>
            <a:gdLst>
              <a:gd name="connsiteX0" fmla="*/ 0 w 2748850"/>
              <a:gd name="connsiteY0" fmla="*/ 0 h 618028"/>
              <a:gd name="connsiteX1" fmla="*/ 1003567 w 2748850"/>
              <a:gd name="connsiteY1" fmla="*/ 0 h 618028"/>
              <a:gd name="connsiteX2" fmla="*/ 1240850 w 2748850"/>
              <a:gd name="connsiteY2" fmla="*/ 0 h 618028"/>
              <a:gd name="connsiteX3" fmla="*/ 2507096 w 2748850"/>
              <a:gd name="connsiteY3" fmla="*/ 0 h 618028"/>
              <a:gd name="connsiteX4" fmla="*/ 2488916 w 2748850"/>
              <a:gd name="connsiteY4" fmla="*/ 96710 h 618028"/>
              <a:gd name="connsiteX5" fmla="*/ 2523741 w 2748850"/>
              <a:gd name="connsiteY5" fmla="*/ 226668 h 618028"/>
              <a:gd name="connsiteX6" fmla="*/ 2748850 w 2748850"/>
              <a:gd name="connsiteY6" fmla="*/ 618028 h 618028"/>
              <a:gd name="connsiteX7" fmla="*/ 1638217 w 2748850"/>
              <a:gd name="connsiteY7" fmla="*/ 618028 h 618028"/>
              <a:gd name="connsiteX8" fmla="*/ 1360219 w 2748850"/>
              <a:gd name="connsiteY8" fmla="*/ 618028 h 618028"/>
              <a:gd name="connsiteX9" fmla="*/ 0 w 2748850"/>
              <a:gd name="connsiteY9" fmla="*/ 618028 h 61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8850" h="618028">
                <a:moveTo>
                  <a:pt x="0" y="0"/>
                </a:moveTo>
                <a:lnTo>
                  <a:pt x="1003567" y="0"/>
                </a:lnTo>
                <a:lnTo>
                  <a:pt x="1240850" y="0"/>
                </a:lnTo>
                <a:lnTo>
                  <a:pt x="2507096" y="0"/>
                </a:lnTo>
                <a:cubicBezTo>
                  <a:pt x="2494977" y="30215"/>
                  <a:pt x="2488916" y="63463"/>
                  <a:pt x="2488916" y="96710"/>
                </a:cubicBezTo>
                <a:cubicBezTo>
                  <a:pt x="2488916" y="142032"/>
                  <a:pt x="2501036" y="187383"/>
                  <a:pt x="2523741" y="226668"/>
                </a:cubicBezTo>
                <a:lnTo>
                  <a:pt x="2748850" y="618028"/>
                </a:lnTo>
                <a:lnTo>
                  <a:pt x="1638217" y="618028"/>
                </a:lnTo>
                <a:lnTo>
                  <a:pt x="1360219" y="618028"/>
                </a:lnTo>
                <a:lnTo>
                  <a:pt x="0" y="618028"/>
                </a:lnTo>
                <a:close/>
              </a:path>
            </a:pathLst>
          </a:cu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24193" rIns="241928" bIns="24193" numCol="1" spcCol="0" rtlCol="0" fromWordArt="0" anchor="ctr" anchorCtr="0" forceAA="0" compatLnSpc="1">
            <a:prstTxWarp prst="textNoShape">
              <a:avLst/>
            </a:prstTxWarp>
            <a:noAutofit/>
          </a:bodyPr>
          <a:lstStyle/>
          <a:p>
            <a:pPr>
              <a:lnSpc>
                <a:spcPts val="900"/>
              </a:lnSpc>
            </a:pPr>
            <a:r>
              <a:rPr lang="en-IN" sz="1000" dirty="0"/>
              <a:t>MoU on </a:t>
            </a:r>
            <a:r>
              <a:rPr lang="en-IN" sz="1000" b="1" dirty="0"/>
              <a:t>Cyber Security</a:t>
            </a:r>
            <a:r>
              <a:rPr lang="en-IN" sz="1000" dirty="0"/>
              <a:t> Cooperation between India and Israel</a:t>
            </a:r>
            <a:endParaRPr lang="en-US" sz="1000" dirty="0"/>
          </a:p>
        </p:txBody>
      </p:sp>
      <p:sp>
        <p:nvSpPr>
          <p:cNvPr id="46" name="Freeform: Shape 43">
            <a:extLst>
              <a:ext uri="{FF2B5EF4-FFF2-40B4-BE49-F238E27FC236}">
                <a16:creationId xmlns:a16="http://schemas.microsoft.com/office/drawing/2014/main" id="{BA2A7BCD-7850-48F9-BF24-3866A4C0DBC1}"/>
              </a:ext>
            </a:extLst>
          </p:cNvPr>
          <p:cNvSpPr/>
          <p:nvPr/>
        </p:nvSpPr>
        <p:spPr>
          <a:xfrm>
            <a:off x="2506116" y="6054637"/>
            <a:ext cx="992219" cy="974289"/>
          </a:xfrm>
          <a:custGeom>
            <a:avLst/>
            <a:gdLst>
              <a:gd name="connsiteX0" fmla="*/ 1021039 w 1544353"/>
              <a:gd name="connsiteY0" fmla="*/ 1 h 1384361"/>
              <a:gd name="connsiteX1" fmla="*/ 1231685 w 1544353"/>
              <a:gd name="connsiteY1" fmla="*/ 119718 h 1384361"/>
              <a:gd name="connsiteX2" fmla="*/ 1521260 w 1544353"/>
              <a:gd name="connsiteY2" fmla="*/ 620310 h 1384361"/>
              <a:gd name="connsiteX3" fmla="*/ 1514405 w 1544353"/>
              <a:gd name="connsiteY3" fmla="*/ 648892 h 1384361"/>
              <a:gd name="connsiteX4" fmla="*/ 1485830 w 1544353"/>
              <a:gd name="connsiteY4" fmla="*/ 641975 h 1384361"/>
              <a:gd name="connsiteX5" fmla="*/ 1196198 w 1544353"/>
              <a:gd name="connsiteY5" fmla="*/ 141349 h 1384361"/>
              <a:gd name="connsiteX6" fmla="*/ 1022261 w 1544353"/>
              <a:gd name="connsiteY6" fmla="*/ 40927 h 1384361"/>
              <a:gd name="connsiteX7" fmla="*/ 502551 w 1544353"/>
              <a:gd name="connsiteY7" fmla="*/ 41738 h 1384361"/>
              <a:gd name="connsiteX8" fmla="*/ 329249 w 1544353"/>
              <a:gd name="connsiteY8" fmla="*/ 142866 h 1384361"/>
              <a:gd name="connsiteX9" fmla="*/ 69549 w 1544353"/>
              <a:gd name="connsiteY9" fmla="*/ 592679 h 1384361"/>
              <a:gd name="connsiteX10" fmla="*/ 68621 w 1544353"/>
              <a:gd name="connsiteY10" fmla="*/ 793326 h 1384361"/>
              <a:gd name="connsiteX11" fmla="*/ 327774 w 1544353"/>
              <a:gd name="connsiteY11" fmla="*/ 1243815 h 1384361"/>
              <a:gd name="connsiteX12" fmla="*/ 501710 w 1544353"/>
              <a:gd name="connsiteY12" fmla="*/ 1344237 h 1384361"/>
              <a:gd name="connsiteX13" fmla="*/ 1021421 w 1544353"/>
              <a:gd name="connsiteY13" fmla="*/ 1343426 h 1384361"/>
              <a:gd name="connsiteX14" fmla="*/ 1194781 w 1544353"/>
              <a:gd name="connsiteY14" fmla="*/ 1242332 h 1384361"/>
              <a:gd name="connsiteX15" fmla="*/ 1454480 w 1544353"/>
              <a:gd name="connsiteY15" fmla="*/ 792519 h 1384361"/>
              <a:gd name="connsiteX16" fmla="*/ 1408464 w 1544353"/>
              <a:gd name="connsiteY16" fmla="*/ 765951 h 1384361"/>
              <a:gd name="connsiteX17" fmla="*/ 1409152 w 1544353"/>
              <a:gd name="connsiteY17" fmla="*/ 754868 h 1384361"/>
              <a:gd name="connsiteX18" fmla="*/ 1513649 w 1544353"/>
              <a:gd name="connsiteY18" fmla="*/ 709819 h 1384361"/>
              <a:gd name="connsiteX19" fmla="*/ 1530898 w 1544353"/>
              <a:gd name="connsiteY19" fmla="*/ 719777 h 1384361"/>
              <a:gd name="connsiteX20" fmla="*/ 1544191 w 1544353"/>
              <a:gd name="connsiteY20" fmla="*/ 832833 h 1384361"/>
              <a:gd name="connsiteX21" fmla="*/ 1534937 w 1544353"/>
              <a:gd name="connsiteY21" fmla="*/ 838970 h 1384361"/>
              <a:gd name="connsiteX22" fmla="*/ 1490368 w 1544353"/>
              <a:gd name="connsiteY22" fmla="*/ 813238 h 1384361"/>
              <a:gd name="connsiteX23" fmla="*/ 1230668 w 1544353"/>
              <a:gd name="connsiteY23" fmla="*/ 1263051 h 1384361"/>
              <a:gd name="connsiteX24" fmla="*/ 1021254 w 1544353"/>
              <a:gd name="connsiteY24" fmla="*/ 1383550 h 1384361"/>
              <a:gd name="connsiteX25" fmla="*/ 501543 w 1544353"/>
              <a:gd name="connsiteY25" fmla="*/ 1384361 h 1384361"/>
              <a:gd name="connsiteX26" fmla="*/ 291720 w 1544353"/>
              <a:gd name="connsiteY26" fmla="*/ 1263219 h 1384361"/>
              <a:gd name="connsiteX27" fmla="*/ 32509 w 1544353"/>
              <a:gd name="connsiteY27" fmla="*/ 812697 h 1384361"/>
              <a:gd name="connsiteX28" fmla="*/ 32157 w 1544353"/>
              <a:gd name="connsiteY28" fmla="*/ 571091 h 1384361"/>
              <a:gd name="connsiteX29" fmla="*/ 291857 w 1544353"/>
              <a:gd name="connsiteY29" fmla="*/ 121278 h 1384361"/>
              <a:gd name="connsiteX30" fmla="*/ 501270 w 1544353"/>
              <a:gd name="connsiteY30" fmla="*/ 779 h 138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4353" h="1384361">
                <a:moveTo>
                  <a:pt x="1021039" y="1"/>
                </a:moveTo>
                <a:cubicBezTo>
                  <a:pt x="1107258" y="-21"/>
                  <a:pt x="1187714" y="46431"/>
                  <a:pt x="1231685" y="119718"/>
                </a:cubicBezTo>
                <a:lnTo>
                  <a:pt x="1521260" y="620310"/>
                </a:lnTo>
                <a:cubicBezTo>
                  <a:pt x="1527381" y="629625"/>
                  <a:pt x="1523659" y="642755"/>
                  <a:pt x="1514405" y="648892"/>
                </a:cubicBezTo>
                <a:cubicBezTo>
                  <a:pt x="1505057" y="655057"/>
                  <a:pt x="1491893" y="651256"/>
                  <a:pt x="1485830" y="641975"/>
                </a:cubicBezTo>
                <a:lnTo>
                  <a:pt x="1196198" y="141349"/>
                </a:lnTo>
                <a:cubicBezTo>
                  <a:pt x="1161242" y="79048"/>
                  <a:pt x="1093694" y="40049"/>
                  <a:pt x="1022261" y="40927"/>
                </a:cubicBezTo>
                <a:lnTo>
                  <a:pt x="502551" y="41738"/>
                </a:lnTo>
                <a:cubicBezTo>
                  <a:pt x="431176" y="42650"/>
                  <a:pt x="364939" y="81049"/>
                  <a:pt x="329249" y="142866"/>
                </a:cubicBezTo>
                <a:lnTo>
                  <a:pt x="69549" y="592679"/>
                </a:lnTo>
                <a:cubicBezTo>
                  <a:pt x="33859" y="654496"/>
                  <a:pt x="33723" y="731059"/>
                  <a:pt x="68621" y="793326"/>
                </a:cubicBezTo>
                <a:lnTo>
                  <a:pt x="327774" y="1243815"/>
                </a:lnTo>
                <a:cubicBezTo>
                  <a:pt x="362729" y="1306116"/>
                  <a:pt x="430278" y="1345116"/>
                  <a:pt x="501710" y="1344237"/>
                </a:cubicBezTo>
                <a:lnTo>
                  <a:pt x="1021421" y="1343426"/>
                </a:lnTo>
                <a:cubicBezTo>
                  <a:pt x="1092795" y="1342514"/>
                  <a:pt x="1159091" y="1304149"/>
                  <a:pt x="1194781" y="1242332"/>
                </a:cubicBezTo>
                <a:lnTo>
                  <a:pt x="1454480" y="792519"/>
                </a:lnTo>
                <a:lnTo>
                  <a:pt x="1408464" y="765951"/>
                </a:lnTo>
                <a:cubicBezTo>
                  <a:pt x="1404181" y="763478"/>
                  <a:pt x="1403790" y="757471"/>
                  <a:pt x="1409152" y="754868"/>
                </a:cubicBezTo>
                <a:lnTo>
                  <a:pt x="1513649" y="709819"/>
                </a:lnTo>
                <a:cubicBezTo>
                  <a:pt x="1521317" y="706564"/>
                  <a:pt x="1529941" y="711544"/>
                  <a:pt x="1530898" y="719777"/>
                </a:cubicBezTo>
                <a:lnTo>
                  <a:pt x="1544191" y="832833"/>
                </a:lnTo>
                <a:cubicBezTo>
                  <a:pt x="1545440" y="837354"/>
                  <a:pt x="1539220" y="841443"/>
                  <a:pt x="1534937" y="838970"/>
                </a:cubicBezTo>
                <a:lnTo>
                  <a:pt x="1490368" y="813238"/>
                </a:lnTo>
                <a:lnTo>
                  <a:pt x="1230668" y="1263051"/>
                </a:lnTo>
                <a:cubicBezTo>
                  <a:pt x="1187539" y="1337752"/>
                  <a:pt x="1107473" y="1383528"/>
                  <a:pt x="1021254" y="1383550"/>
                </a:cubicBezTo>
                <a:lnTo>
                  <a:pt x="501543" y="1384361"/>
                </a:lnTo>
                <a:cubicBezTo>
                  <a:pt x="415267" y="1384350"/>
                  <a:pt x="334810" y="1337898"/>
                  <a:pt x="291720" y="1263219"/>
                </a:cubicBezTo>
                <a:lnTo>
                  <a:pt x="32509" y="812697"/>
                </a:lnTo>
                <a:cubicBezTo>
                  <a:pt x="-10581" y="738019"/>
                  <a:pt x="-10971" y="645791"/>
                  <a:pt x="32157" y="571091"/>
                </a:cubicBezTo>
                <a:lnTo>
                  <a:pt x="291857" y="121278"/>
                </a:lnTo>
                <a:cubicBezTo>
                  <a:pt x="334985" y="46577"/>
                  <a:pt x="415052" y="801"/>
                  <a:pt x="501270" y="779"/>
                </a:cubicBezTo>
                <a:close/>
              </a:path>
            </a:pathLst>
          </a:cu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lang="en-US" sz="952" dirty="0"/>
          </a:p>
        </p:txBody>
      </p:sp>
      <p:sp>
        <p:nvSpPr>
          <p:cNvPr id="47" name="Freeform: Shape 44">
            <a:extLst>
              <a:ext uri="{FF2B5EF4-FFF2-40B4-BE49-F238E27FC236}">
                <a16:creationId xmlns:a16="http://schemas.microsoft.com/office/drawing/2014/main" id="{DECBF142-2837-4407-81A3-915F51351B47}"/>
              </a:ext>
            </a:extLst>
          </p:cNvPr>
          <p:cNvSpPr/>
          <p:nvPr/>
        </p:nvSpPr>
        <p:spPr>
          <a:xfrm>
            <a:off x="3384772" y="5624542"/>
            <a:ext cx="991600" cy="975291"/>
          </a:xfrm>
          <a:custGeom>
            <a:avLst/>
            <a:gdLst>
              <a:gd name="connsiteX0" fmla="*/ 522351 w 1543389"/>
              <a:gd name="connsiteY0" fmla="*/ 1 h 1385784"/>
              <a:gd name="connsiteX1" fmla="*/ 1042120 w 1543389"/>
              <a:gd name="connsiteY1" fmla="*/ 779 h 1385784"/>
              <a:gd name="connsiteX2" fmla="*/ 1251533 w 1543389"/>
              <a:gd name="connsiteY2" fmla="*/ 121277 h 1385784"/>
              <a:gd name="connsiteX3" fmla="*/ 1511233 w 1543389"/>
              <a:gd name="connsiteY3" fmla="*/ 571090 h 1385784"/>
              <a:gd name="connsiteX4" fmla="*/ 1510881 w 1543389"/>
              <a:gd name="connsiteY4" fmla="*/ 812696 h 1385784"/>
              <a:gd name="connsiteX5" fmla="*/ 1251669 w 1543389"/>
              <a:gd name="connsiteY5" fmla="*/ 1263218 h 1385784"/>
              <a:gd name="connsiteX6" fmla="*/ 1042669 w 1543389"/>
              <a:gd name="connsiteY6" fmla="*/ 1385784 h 1385784"/>
              <a:gd name="connsiteX7" fmla="*/ 522958 w 1543389"/>
              <a:gd name="connsiteY7" fmla="*/ 1384973 h 1385784"/>
              <a:gd name="connsiteX8" fmla="*/ 313544 w 1543389"/>
              <a:gd name="connsiteY8" fmla="*/ 1264475 h 1385784"/>
              <a:gd name="connsiteX9" fmla="*/ 53845 w 1543389"/>
              <a:gd name="connsiteY9" fmla="*/ 814662 h 1385784"/>
              <a:gd name="connsiteX10" fmla="*/ 9276 w 1543389"/>
              <a:gd name="connsiteY10" fmla="*/ 840394 h 1385784"/>
              <a:gd name="connsiteX11" fmla="*/ 21 w 1543389"/>
              <a:gd name="connsiteY11" fmla="*/ 834258 h 1385784"/>
              <a:gd name="connsiteX12" fmla="*/ 13314 w 1543389"/>
              <a:gd name="connsiteY12" fmla="*/ 721201 h 1385784"/>
              <a:gd name="connsiteX13" fmla="*/ 30563 w 1543389"/>
              <a:gd name="connsiteY13" fmla="*/ 711243 h 1385784"/>
              <a:gd name="connsiteX14" fmla="*/ 135061 w 1543389"/>
              <a:gd name="connsiteY14" fmla="*/ 756293 h 1385784"/>
              <a:gd name="connsiteX15" fmla="*/ 135748 w 1543389"/>
              <a:gd name="connsiteY15" fmla="*/ 767375 h 1385784"/>
              <a:gd name="connsiteX16" fmla="*/ 89732 w 1543389"/>
              <a:gd name="connsiteY16" fmla="*/ 793943 h 1385784"/>
              <a:gd name="connsiteX17" fmla="*/ 349431 w 1543389"/>
              <a:gd name="connsiteY17" fmla="*/ 1243755 h 1385784"/>
              <a:gd name="connsiteX18" fmla="*/ 522791 w 1543389"/>
              <a:gd name="connsiteY18" fmla="*/ 1344849 h 1385784"/>
              <a:gd name="connsiteX19" fmla="*/ 1042502 w 1543389"/>
              <a:gd name="connsiteY19" fmla="*/ 1345660 h 1385784"/>
              <a:gd name="connsiteX20" fmla="*/ 1216438 w 1543389"/>
              <a:gd name="connsiteY20" fmla="*/ 1245238 h 1385784"/>
              <a:gd name="connsiteX21" fmla="*/ 1475591 w 1543389"/>
              <a:gd name="connsiteY21" fmla="*/ 794750 h 1385784"/>
              <a:gd name="connsiteX22" fmla="*/ 1474663 w 1543389"/>
              <a:gd name="connsiteY22" fmla="*/ 594103 h 1385784"/>
              <a:gd name="connsiteX23" fmla="*/ 1214964 w 1543389"/>
              <a:gd name="connsiteY23" fmla="*/ 144290 h 1385784"/>
              <a:gd name="connsiteX24" fmla="*/ 1041662 w 1543389"/>
              <a:gd name="connsiteY24" fmla="*/ 43163 h 1385784"/>
              <a:gd name="connsiteX25" fmla="*/ 521987 w 1543389"/>
              <a:gd name="connsiteY25" fmla="*/ 42414 h 1385784"/>
              <a:gd name="connsiteX26" fmla="*/ 348051 w 1543389"/>
              <a:gd name="connsiteY26" fmla="*/ 142836 h 1385784"/>
              <a:gd name="connsiteX27" fmla="*/ 58418 w 1543389"/>
              <a:gd name="connsiteY27" fmla="*/ 643461 h 1385784"/>
              <a:gd name="connsiteX28" fmla="*/ 29843 w 1543389"/>
              <a:gd name="connsiteY28" fmla="*/ 650378 h 1385784"/>
              <a:gd name="connsiteX29" fmla="*/ 22953 w 1543389"/>
              <a:gd name="connsiteY29" fmla="*/ 621734 h 1385784"/>
              <a:gd name="connsiteX30" fmla="*/ 312528 w 1543389"/>
              <a:gd name="connsiteY30" fmla="*/ 121143 h 1385784"/>
              <a:gd name="connsiteX31" fmla="*/ 522351 w 1543389"/>
              <a:gd name="connsiteY31" fmla="*/ 1 h 13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389" h="1385784">
                <a:moveTo>
                  <a:pt x="522351" y="1"/>
                </a:moveTo>
                <a:lnTo>
                  <a:pt x="1042120" y="779"/>
                </a:lnTo>
                <a:cubicBezTo>
                  <a:pt x="1128339" y="801"/>
                  <a:pt x="1208405" y="46577"/>
                  <a:pt x="1251533" y="121277"/>
                </a:cubicBezTo>
                <a:lnTo>
                  <a:pt x="1511233" y="571090"/>
                </a:lnTo>
                <a:cubicBezTo>
                  <a:pt x="1554361" y="645790"/>
                  <a:pt x="1553971" y="738018"/>
                  <a:pt x="1510881" y="812696"/>
                </a:cubicBezTo>
                <a:lnTo>
                  <a:pt x="1251669" y="1263218"/>
                </a:lnTo>
                <a:cubicBezTo>
                  <a:pt x="1208579" y="1337896"/>
                  <a:pt x="1128123" y="1384348"/>
                  <a:pt x="1042669" y="1385784"/>
                </a:cubicBezTo>
                <a:lnTo>
                  <a:pt x="522958" y="1384973"/>
                </a:lnTo>
                <a:cubicBezTo>
                  <a:pt x="436739" y="1384951"/>
                  <a:pt x="356708" y="1339237"/>
                  <a:pt x="313544" y="1264475"/>
                </a:cubicBezTo>
                <a:lnTo>
                  <a:pt x="53845" y="814662"/>
                </a:lnTo>
                <a:lnTo>
                  <a:pt x="9276" y="840394"/>
                </a:lnTo>
                <a:cubicBezTo>
                  <a:pt x="4992" y="842867"/>
                  <a:pt x="-369" y="840264"/>
                  <a:pt x="21" y="834258"/>
                </a:cubicBezTo>
                <a:lnTo>
                  <a:pt x="13314" y="721201"/>
                </a:lnTo>
                <a:cubicBezTo>
                  <a:pt x="14271" y="712968"/>
                  <a:pt x="22896" y="707989"/>
                  <a:pt x="30563" y="711243"/>
                </a:cubicBezTo>
                <a:lnTo>
                  <a:pt x="135061" y="756293"/>
                </a:lnTo>
                <a:cubicBezTo>
                  <a:pt x="139600" y="757471"/>
                  <a:pt x="140032" y="764902"/>
                  <a:pt x="135748" y="767375"/>
                </a:cubicBezTo>
                <a:lnTo>
                  <a:pt x="89732" y="793943"/>
                </a:lnTo>
                <a:lnTo>
                  <a:pt x="349431" y="1243755"/>
                </a:lnTo>
                <a:cubicBezTo>
                  <a:pt x="385121" y="1305572"/>
                  <a:pt x="451416" y="1343938"/>
                  <a:pt x="522791" y="1344849"/>
                </a:cubicBezTo>
                <a:lnTo>
                  <a:pt x="1042502" y="1345660"/>
                </a:lnTo>
                <a:cubicBezTo>
                  <a:pt x="1113934" y="1346538"/>
                  <a:pt x="1181483" y="1307539"/>
                  <a:pt x="1216438" y="1245238"/>
                </a:cubicBezTo>
                <a:lnTo>
                  <a:pt x="1475591" y="794750"/>
                </a:lnTo>
                <a:cubicBezTo>
                  <a:pt x="1510489" y="732482"/>
                  <a:pt x="1510353" y="655919"/>
                  <a:pt x="1474663" y="594103"/>
                </a:cubicBezTo>
                <a:lnTo>
                  <a:pt x="1214964" y="144290"/>
                </a:lnTo>
                <a:cubicBezTo>
                  <a:pt x="1179310" y="82535"/>
                  <a:pt x="1113072" y="44136"/>
                  <a:pt x="1041662" y="43163"/>
                </a:cubicBezTo>
                <a:lnTo>
                  <a:pt x="521987" y="42414"/>
                </a:lnTo>
                <a:cubicBezTo>
                  <a:pt x="450519" y="41473"/>
                  <a:pt x="382970" y="80473"/>
                  <a:pt x="348051" y="142836"/>
                </a:cubicBezTo>
                <a:lnTo>
                  <a:pt x="58418" y="643461"/>
                </a:lnTo>
                <a:cubicBezTo>
                  <a:pt x="52319" y="652681"/>
                  <a:pt x="39155" y="656482"/>
                  <a:pt x="29843" y="650378"/>
                </a:cubicBezTo>
                <a:cubicBezTo>
                  <a:pt x="20554" y="644180"/>
                  <a:pt x="16832" y="631050"/>
                  <a:pt x="22953" y="621734"/>
                </a:cubicBezTo>
                <a:lnTo>
                  <a:pt x="312528" y="121143"/>
                </a:lnTo>
                <a:cubicBezTo>
                  <a:pt x="355676" y="46431"/>
                  <a:pt x="436132" y="-21"/>
                  <a:pt x="522351" y="1"/>
                </a:cubicBezTo>
                <a:close/>
              </a:path>
            </a:pathLst>
          </a:custGeom>
          <a:solidFill>
            <a:srgbClr val="02A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386" tIns="24193" rIns="48386" bIns="24193" numCol="1" spcCol="0" rtlCol="0" fromWordArt="0" anchor="ctr" anchorCtr="0" forceAA="0" compatLnSpc="1">
            <a:prstTxWarp prst="textNoShape">
              <a:avLst/>
            </a:prstTxWarp>
            <a:noAutofit/>
          </a:bodyPr>
          <a:lstStyle/>
          <a:p>
            <a:pPr algn="ctr"/>
            <a:endParaRPr lang="en-US" sz="952" dirty="0"/>
          </a:p>
        </p:txBody>
      </p:sp>
      <p:pic>
        <p:nvPicPr>
          <p:cNvPr id="48" name="Graphic 45" descr="Users">
            <a:extLst>
              <a:ext uri="{FF2B5EF4-FFF2-40B4-BE49-F238E27FC236}">
                <a16:creationId xmlns:a16="http://schemas.microsoft.com/office/drawing/2014/main" id="{74C9E184-355F-49E8-B640-8918E22942D1}"/>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727361" y="5936821"/>
            <a:ext cx="320125" cy="350668"/>
          </a:xfrm>
          <a:prstGeom prst="rect">
            <a:avLst/>
          </a:prstGeom>
          <a:solidFill>
            <a:srgbClr val="02A5E2"/>
          </a:solidFill>
        </p:spPr>
      </p:pic>
      <p:pic>
        <p:nvPicPr>
          <p:cNvPr id="49" name="Graphic 46" descr="Puzzle">
            <a:extLst>
              <a:ext uri="{FF2B5EF4-FFF2-40B4-BE49-F238E27FC236}">
                <a16:creationId xmlns:a16="http://schemas.microsoft.com/office/drawing/2014/main" id="{A1D25DC5-957F-48A4-BAB7-FF226975D8D9}"/>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727361" y="7050587"/>
            <a:ext cx="320125" cy="350668"/>
          </a:xfrm>
          <a:prstGeom prst="rect">
            <a:avLst/>
          </a:prstGeom>
          <a:solidFill>
            <a:srgbClr val="218F8B"/>
          </a:solidFill>
        </p:spPr>
      </p:pic>
      <p:pic>
        <p:nvPicPr>
          <p:cNvPr id="50" name="Graphic 47" descr="Lightbulb">
            <a:extLst>
              <a:ext uri="{FF2B5EF4-FFF2-40B4-BE49-F238E27FC236}">
                <a16:creationId xmlns:a16="http://schemas.microsoft.com/office/drawing/2014/main" id="{330B32E6-0218-4088-9BA8-B11F95A06E93}"/>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836467" y="7436247"/>
            <a:ext cx="320125" cy="350668"/>
          </a:xfrm>
          <a:prstGeom prst="rect">
            <a:avLst/>
          </a:prstGeom>
        </p:spPr>
      </p:pic>
      <p:pic>
        <p:nvPicPr>
          <p:cNvPr id="51" name="Graphic 48" descr="Rocket">
            <a:extLst>
              <a:ext uri="{FF2B5EF4-FFF2-40B4-BE49-F238E27FC236}">
                <a16:creationId xmlns:a16="http://schemas.microsoft.com/office/drawing/2014/main" id="{FBC68422-43B9-443D-BB5D-F2FB81CC49A0}"/>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2836467" y="6356258"/>
            <a:ext cx="320125" cy="350668"/>
          </a:xfrm>
          <a:prstGeom prst="rect">
            <a:avLst/>
          </a:prstGeom>
        </p:spPr>
      </p:pic>
      <p:sp>
        <p:nvSpPr>
          <p:cNvPr id="52" name="TextBox 51">
            <a:extLst>
              <a:ext uri="{FF2B5EF4-FFF2-40B4-BE49-F238E27FC236}">
                <a16:creationId xmlns:a16="http://schemas.microsoft.com/office/drawing/2014/main" id="{AD30DAAB-A695-4C33-92AF-F8FF81F2D7A6}"/>
              </a:ext>
            </a:extLst>
          </p:cNvPr>
          <p:cNvSpPr txBox="1"/>
          <p:nvPr/>
        </p:nvSpPr>
        <p:spPr>
          <a:xfrm>
            <a:off x="533400" y="2567393"/>
            <a:ext cx="5867400" cy="1118255"/>
          </a:xfrm>
          <a:prstGeom prst="rect">
            <a:avLst/>
          </a:prstGeom>
          <a:noFill/>
        </p:spPr>
        <p:txBody>
          <a:bodyPr wrap="square" rtlCol="0">
            <a:spAutoFit/>
          </a:bodyPr>
          <a:lstStyle/>
          <a:p>
            <a:pPr algn="ctr" fontAlgn="base">
              <a:lnSpc>
                <a:spcPts val="2000"/>
              </a:lnSpc>
              <a:spcBef>
                <a:spcPts val="2000"/>
              </a:spcBef>
              <a:buClr>
                <a:schemeClr val="tx1">
                  <a:lumMod val="75000"/>
                </a:schemeClr>
              </a:buClr>
            </a:pPr>
            <a:r>
              <a:rPr lang="en-US" sz="1600" dirty="0">
                <a:solidFill>
                  <a:schemeClr val="tx1">
                    <a:lumMod val="50000"/>
                  </a:schemeClr>
                </a:solidFill>
                <a:latin typeface="Trebuchet MS" pitchFamily="34" charset="0"/>
              </a:rPr>
              <a:t>In July 2017, Prime Minister Narendra Modi was the first Indian Prime Minister to visit Israel, marking the 25th anniversary of the establishment of the diplomatic relations between India and Israel.</a:t>
            </a:r>
          </a:p>
        </p:txBody>
      </p:sp>
      <p:sp>
        <p:nvSpPr>
          <p:cNvPr id="55" name="TextBox 54">
            <a:extLst>
              <a:ext uri="{FF2B5EF4-FFF2-40B4-BE49-F238E27FC236}">
                <a16:creationId xmlns:a16="http://schemas.microsoft.com/office/drawing/2014/main" id="{AD30DAAB-A695-4C33-92AF-F8FF81F2D7A6}"/>
              </a:ext>
            </a:extLst>
          </p:cNvPr>
          <p:cNvSpPr txBox="1"/>
          <p:nvPr/>
        </p:nvSpPr>
        <p:spPr>
          <a:xfrm>
            <a:off x="533400" y="4155463"/>
            <a:ext cx="5867400" cy="861774"/>
          </a:xfrm>
          <a:prstGeom prst="rect">
            <a:avLst/>
          </a:prstGeom>
          <a:noFill/>
        </p:spPr>
        <p:txBody>
          <a:bodyPr wrap="square" rtlCol="0">
            <a:spAutoFit/>
          </a:bodyPr>
          <a:lstStyle/>
          <a:p>
            <a:pPr algn="ctr" fontAlgn="base">
              <a:lnSpc>
                <a:spcPts val="2000"/>
              </a:lnSpc>
              <a:spcBef>
                <a:spcPts val="2000"/>
              </a:spcBef>
              <a:buClr>
                <a:schemeClr val="tx1">
                  <a:lumMod val="75000"/>
                </a:schemeClr>
              </a:buClr>
            </a:pPr>
            <a:r>
              <a:rPr lang="en-US" sz="1600" dirty="0">
                <a:solidFill>
                  <a:schemeClr val="tx1">
                    <a:lumMod val="50000"/>
                  </a:schemeClr>
                </a:solidFill>
                <a:latin typeface="Trebuchet MS" pitchFamily="34" charset="0"/>
              </a:rPr>
              <a:t>This was followed by the Israeli Prime Minister Benjamin Netanyahu’s visit to New Delhi in January 2018, first visit to India by an Israeli leader in 15 years.</a:t>
            </a:r>
          </a:p>
        </p:txBody>
      </p:sp>
      <p:sp>
        <p:nvSpPr>
          <p:cNvPr id="53" name="TextBox 52">
            <a:extLst>
              <a:ext uri="{FF2B5EF4-FFF2-40B4-BE49-F238E27FC236}">
                <a16:creationId xmlns:a16="http://schemas.microsoft.com/office/drawing/2014/main" id="{78629D81-8525-483C-B91D-4169FC31FDCE}"/>
              </a:ext>
            </a:extLst>
          </p:cNvPr>
          <p:cNvSpPr txBox="1"/>
          <p:nvPr/>
        </p:nvSpPr>
        <p:spPr>
          <a:xfrm>
            <a:off x="248919" y="9586587"/>
            <a:ext cx="234360" cy="211725"/>
          </a:xfrm>
          <a:prstGeom prst="rect">
            <a:avLst/>
          </a:prstGeom>
          <a:noFill/>
        </p:spPr>
        <p:txBody>
          <a:bodyPr wrap="none" rtlCol="0">
            <a:spAutoFit/>
          </a:bodyPr>
          <a:lstStyle/>
          <a:p>
            <a:r>
              <a:rPr lang="en-US" sz="776" smtClean="0"/>
              <a:t>5</a:t>
            </a:r>
            <a:endParaRPr lang="en-IN" sz="776" dirty="0"/>
          </a:p>
        </p:txBody>
      </p:sp>
      <p:sp>
        <p:nvSpPr>
          <p:cNvPr id="54" name="Rectangle 53"/>
          <p:cNvSpPr/>
          <p:nvPr/>
        </p:nvSpPr>
        <p:spPr>
          <a:xfrm>
            <a:off x="925330" y="991663"/>
            <a:ext cx="5943600" cy="92487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TextBox 58"/>
          <p:cNvSpPr txBox="1"/>
          <p:nvPr/>
        </p:nvSpPr>
        <p:spPr>
          <a:xfrm>
            <a:off x="1828800" y="1083205"/>
            <a:ext cx="4800600" cy="853706"/>
          </a:xfrm>
          <a:prstGeom prst="rect">
            <a:avLst/>
          </a:prstGeom>
          <a:noFill/>
        </p:spPr>
        <p:txBody>
          <a:bodyPr wrap="square" lIns="108850" tIns="54425" rIns="108850" bIns="54425" rtlCol="1">
            <a:spAutoFit/>
          </a:bodyPr>
          <a:lstStyle/>
          <a:p>
            <a:pPr>
              <a:lnSpc>
                <a:spcPts val="2900"/>
              </a:lnSpc>
            </a:pPr>
            <a:r>
              <a:rPr lang="en-IN" sz="2900">
                <a:solidFill>
                  <a:schemeClr val="bg1"/>
                </a:solidFill>
                <a:latin typeface="Trebuchet MS" pitchFamily="34" charset="0"/>
              </a:rPr>
              <a:t>RELATIONS BETWEEN </a:t>
            </a:r>
            <a:br>
              <a:rPr lang="en-IN" sz="2900">
                <a:solidFill>
                  <a:schemeClr val="bg1"/>
                </a:solidFill>
                <a:latin typeface="Trebuchet MS" pitchFamily="34" charset="0"/>
              </a:rPr>
            </a:br>
            <a:r>
              <a:rPr lang="en-IN" sz="2900">
                <a:solidFill>
                  <a:schemeClr val="bg1"/>
                </a:solidFill>
                <a:latin typeface="Trebuchet MS" pitchFamily="34" charset="0"/>
              </a:rPr>
              <a:t>INDIA &amp; ISRAEL</a:t>
            </a:r>
            <a:endParaRPr lang="en-IN" sz="2900" dirty="0">
              <a:solidFill>
                <a:schemeClr val="bg1"/>
              </a:solidFill>
              <a:latin typeface="Trebuchet MS" pitchFamily="34" charset="0"/>
            </a:endParaRPr>
          </a:p>
        </p:txBody>
      </p:sp>
      <p:sp>
        <p:nvSpPr>
          <p:cNvPr id="60" name="TextBox 59"/>
          <p:cNvSpPr txBox="1"/>
          <p:nvPr/>
        </p:nvSpPr>
        <p:spPr>
          <a:xfrm flipH="1">
            <a:off x="1297900" y="1307060"/>
            <a:ext cx="302300" cy="609473"/>
          </a:xfrm>
          <a:prstGeom prst="rect">
            <a:avLst/>
          </a:prstGeom>
          <a:noFill/>
        </p:spPr>
        <p:txBody>
          <a:bodyPr wrap="square" lIns="108850" tIns="54425" rIns="108850" bIns="54425" rtlCol="1">
            <a:spAutoFit/>
          </a:bodyPr>
          <a:lstStyle/>
          <a:p>
            <a:pPr algn="ctr">
              <a:lnSpc>
                <a:spcPts val="2500"/>
              </a:lnSpc>
            </a:pPr>
            <a:r>
              <a:rPr lang="en-US" sz="8800" smtClean="0">
                <a:solidFill>
                  <a:schemeClr val="bg1">
                    <a:lumMod val="65000"/>
                  </a:schemeClr>
                </a:solidFill>
                <a:latin typeface="Trebuchet MS" pitchFamily="34" charset="0"/>
              </a:rPr>
              <a:t>5</a:t>
            </a:r>
            <a:endParaRPr lang="en-IN" sz="8800" dirty="0">
              <a:solidFill>
                <a:schemeClr val="bg1">
                  <a:lumMod val="65000"/>
                </a:schemeClr>
              </a:solidFill>
              <a:latin typeface="Trebuchet MS" pitchFamily="34" charset="0"/>
            </a:endParaRPr>
          </a:p>
        </p:txBody>
      </p:sp>
    </p:spTree>
    <p:extLst>
      <p:ext uri="{BB962C8B-B14F-4D97-AF65-F5344CB8AC3E}">
        <p14:creationId xmlns:p14="http://schemas.microsoft.com/office/powerpoint/2010/main" val="3840296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a:extLst>
              <a:ext uri="{FF2B5EF4-FFF2-40B4-BE49-F238E27FC236}">
                <a16:creationId xmlns:a16="http://schemas.microsoft.com/office/drawing/2014/main" id="{70E1B910-E8A4-4FA0-98EB-8E36B24634F7}"/>
              </a:ext>
            </a:extLst>
          </p:cNvPr>
          <p:cNvGraphicFramePr>
            <a:graphicFrameLocks noGrp="1"/>
          </p:cNvGraphicFramePr>
          <p:nvPr>
            <p:extLst>
              <p:ext uri="{D42A27DB-BD31-4B8C-83A1-F6EECF244321}">
                <p14:modId xmlns:p14="http://schemas.microsoft.com/office/powerpoint/2010/main" val="2621378188"/>
              </p:ext>
            </p:extLst>
          </p:nvPr>
        </p:nvGraphicFramePr>
        <p:xfrm>
          <a:off x="667047" y="2312172"/>
          <a:ext cx="5851731" cy="1795496"/>
        </p:xfrm>
        <a:graphic>
          <a:graphicData uri="http://schemas.openxmlformats.org/drawingml/2006/table">
            <a:tbl>
              <a:tblPr firstRow="1" bandRow="1">
                <a:tableStyleId>{5FD0F851-EC5A-4D38-B0AD-8093EC10F338}</a:tableStyleId>
              </a:tblPr>
              <a:tblGrid>
                <a:gridCol w="675199">
                  <a:extLst>
                    <a:ext uri="{9D8B030D-6E8A-4147-A177-3AD203B41FA5}">
                      <a16:colId xmlns:a16="http://schemas.microsoft.com/office/drawing/2014/main" val="209266138"/>
                    </a:ext>
                  </a:extLst>
                </a:gridCol>
                <a:gridCol w="1519200">
                  <a:extLst>
                    <a:ext uri="{9D8B030D-6E8A-4147-A177-3AD203B41FA5}">
                      <a16:colId xmlns:a16="http://schemas.microsoft.com/office/drawing/2014/main" val="1941229403"/>
                    </a:ext>
                  </a:extLst>
                </a:gridCol>
                <a:gridCol w="1575466">
                  <a:extLst>
                    <a:ext uri="{9D8B030D-6E8A-4147-A177-3AD203B41FA5}">
                      <a16:colId xmlns:a16="http://schemas.microsoft.com/office/drawing/2014/main" val="268827044"/>
                    </a:ext>
                  </a:extLst>
                </a:gridCol>
                <a:gridCol w="787733">
                  <a:extLst>
                    <a:ext uri="{9D8B030D-6E8A-4147-A177-3AD203B41FA5}">
                      <a16:colId xmlns:a16="http://schemas.microsoft.com/office/drawing/2014/main" val="2723963016"/>
                    </a:ext>
                  </a:extLst>
                </a:gridCol>
                <a:gridCol w="731467">
                  <a:extLst>
                    <a:ext uri="{9D8B030D-6E8A-4147-A177-3AD203B41FA5}">
                      <a16:colId xmlns:a16="http://schemas.microsoft.com/office/drawing/2014/main" val="4237113875"/>
                    </a:ext>
                  </a:extLst>
                </a:gridCol>
                <a:gridCol w="562666">
                  <a:extLst>
                    <a:ext uri="{9D8B030D-6E8A-4147-A177-3AD203B41FA5}">
                      <a16:colId xmlns:a16="http://schemas.microsoft.com/office/drawing/2014/main" val="2987112775"/>
                    </a:ext>
                  </a:extLst>
                </a:gridCol>
              </a:tblGrid>
              <a:tr h="322571">
                <a:tc>
                  <a:txBody>
                    <a:bodyPr/>
                    <a:lstStyle/>
                    <a:p>
                      <a:pPr>
                        <a:lnSpc>
                          <a:spcPts val="1200"/>
                        </a:lnSpc>
                      </a:pPr>
                      <a:r>
                        <a:rPr lang="en-IN" sz="1000" dirty="0">
                          <a:solidFill>
                            <a:schemeClr val="tx1">
                              <a:lumMod val="50000"/>
                            </a:schemeClr>
                          </a:solidFill>
                        </a:rPr>
                        <a:t>Date</a:t>
                      </a:r>
                      <a:endParaRPr lang="en-IN" sz="1000" dirty="0">
                        <a:solidFill>
                          <a:schemeClr val="tx1">
                            <a:lumMod val="50000"/>
                          </a:schemeClr>
                        </a:solidFill>
                        <a:latin typeface="+mn-lt"/>
                      </a:endParaRPr>
                    </a:p>
                  </a:txBody>
                  <a:tcPr marL="50799" marR="50799" marT="32257" marB="32257" anchor="b"/>
                </a:tc>
                <a:tc>
                  <a:txBody>
                    <a:bodyPr/>
                    <a:lstStyle/>
                    <a:p>
                      <a:pPr>
                        <a:lnSpc>
                          <a:spcPts val="1200"/>
                        </a:lnSpc>
                      </a:pPr>
                      <a:r>
                        <a:rPr lang="en-IN" sz="1000" dirty="0">
                          <a:solidFill>
                            <a:schemeClr val="tx1">
                              <a:lumMod val="50000"/>
                            </a:schemeClr>
                          </a:solidFill>
                        </a:rPr>
                        <a:t>Acquirer Name</a:t>
                      </a:r>
                      <a:endParaRPr lang="en-IN" sz="1000" dirty="0">
                        <a:solidFill>
                          <a:schemeClr val="tx1">
                            <a:lumMod val="50000"/>
                          </a:schemeClr>
                        </a:solidFill>
                        <a:latin typeface="+mn-lt"/>
                      </a:endParaRPr>
                    </a:p>
                  </a:txBody>
                  <a:tcPr marL="50799" marR="50799" marT="32257" marB="32257" anchor="b"/>
                </a:tc>
                <a:tc>
                  <a:txBody>
                    <a:bodyPr/>
                    <a:lstStyle/>
                    <a:p>
                      <a:pPr>
                        <a:lnSpc>
                          <a:spcPts val="1200"/>
                        </a:lnSpc>
                      </a:pPr>
                      <a:r>
                        <a:rPr lang="en-IN" sz="1000" dirty="0">
                          <a:solidFill>
                            <a:schemeClr val="tx1">
                              <a:lumMod val="50000"/>
                            </a:schemeClr>
                          </a:solidFill>
                        </a:rPr>
                        <a:t>Target Name</a:t>
                      </a:r>
                      <a:endParaRPr lang="en-IN" sz="1000" dirty="0">
                        <a:solidFill>
                          <a:schemeClr val="tx1">
                            <a:lumMod val="50000"/>
                          </a:schemeClr>
                        </a:solidFill>
                        <a:latin typeface="+mn-lt"/>
                      </a:endParaRPr>
                    </a:p>
                  </a:txBody>
                  <a:tcPr marL="50799" marR="50799" marT="32257" marB="32257" anchor="b"/>
                </a:tc>
                <a:tc>
                  <a:txBody>
                    <a:bodyPr/>
                    <a:lstStyle/>
                    <a:p>
                      <a:pPr>
                        <a:lnSpc>
                          <a:spcPts val="1200"/>
                        </a:lnSpc>
                      </a:pPr>
                      <a:r>
                        <a:rPr lang="en-IN" sz="1000" dirty="0">
                          <a:solidFill>
                            <a:schemeClr val="tx1">
                              <a:lumMod val="50000"/>
                            </a:schemeClr>
                          </a:solidFill>
                        </a:rPr>
                        <a:t>Sector</a:t>
                      </a:r>
                      <a:endParaRPr lang="en-IN" sz="1000" dirty="0">
                        <a:solidFill>
                          <a:schemeClr val="tx1">
                            <a:lumMod val="50000"/>
                          </a:schemeClr>
                        </a:solidFill>
                        <a:latin typeface="+mn-lt"/>
                      </a:endParaRPr>
                    </a:p>
                  </a:txBody>
                  <a:tcPr marL="50799" marR="50799" marT="32257" marB="32257" anchor="b"/>
                </a:tc>
                <a:tc>
                  <a:txBody>
                    <a:bodyPr/>
                    <a:lstStyle/>
                    <a:p>
                      <a:pPr>
                        <a:lnSpc>
                          <a:spcPts val="1200"/>
                        </a:lnSpc>
                      </a:pPr>
                      <a:r>
                        <a:rPr lang="en-IN" sz="1000" dirty="0">
                          <a:solidFill>
                            <a:schemeClr val="tx1">
                              <a:lumMod val="50000"/>
                            </a:schemeClr>
                          </a:solidFill>
                        </a:rPr>
                        <a:t>Deal Value</a:t>
                      </a:r>
                    </a:p>
                    <a:p>
                      <a:pPr>
                        <a:lnSpc>
                          <a:spcPts val="1200"/>
                        </a:lnSpc>
                      </a:pPr>
                      <a:r>
                        <a:rPr lang="en-IN" sz="1000" dirty="0">
                          <a:solidFill>
                            <a:schemeClr val="tx1">
                              <a:lumMod val="50000"/>
                            </a:schemeClr>
                          </a:solidFill>
                        </a:rPr>
                        <a:t>(USD Mn)</a:t>
                      </a:r>
                      <a:endParaRPr lang="en-IN" sz="1000" dirty="0">
                        <a:solidFill>
                          <a:schemeClr val="tx1">
                            <a:lumMod val="50000"/>
                          </a:schemeClr>
                        </a:solidFill>
                        <a:latin typeface="+mn-lt"/>
                      </a:endParaRPr>
                    </a:p>
                  </a:txBody>
                  <a:tcPr marL="50799" marR="50799" marT="32257" marB="32257" anchor="b"/>
                </a:tc>
                <a:tc>
                  <a:txBody>
                    <a:bodyPr/>
                    <a:lstStyle/>
                    <a:p>
                      <a:pPr algn="ctr">
                        <a:lnSpc>
                          <a:spcPts val="1200"/>
                        </a:lnSpc>
                      </a:pPr>
                      <a:r>
                        <a:rPr lang="en-IN" sz="1000" dirty="0">
                          <a:solidFill>
                            <a:schemeClr val="tx1">
                              <a:lumMod val="50000"/>
                            </a:schemeClr>
                          </a:solidFill>
                        </a:rPr>
                        <a:t>Stake </a:t>
                      </a:r>
                      <a:endParaRPr lang="en-IN" sz="1000" dirty="0">
                        <a:solidFill>
                          <a:schemeClr val="tx1">
                            <a:lumMod val="50000"/>
                          </a:schemeClr>
                        </a:solidFill>
                        <a:latin typeface="+mn-lt"/>
                      </a:endParaRPr>
                    </a:p>
                  </a:txBody>
                  <a:tcPr marL="50799" marR="50799" marT="32257" marB="32257" anchor="b"/>
                </a:tc>
                <a:extLst>
                  <a:ext uri="{0D108BD9-81ED-4DB2-BD59-A6C34878D82A}">
                    <a16:rowId xmlns:a16="http://schemas.microsoft.com/office/drawing/2014/main" val="446494279"/>
                  </a:ext>
                </a:extLst>
              </a:tr>
              <a:tr h="193543">
                <a:tc>
                  <a:txBody>
                    <a:bodyPr/>
                    <a:lstStyle/>
                    <a:p>
                      <a:pPr algn="l" fontAlgn="b">
                        <a:lnSpc>
                          <a:spcPts val="1200"/>
                        </a:lnSpc>
                      </a:pPr>
                      <a:r>
                        <a:rPr lang="en-IN" sz="1000" u="none" strike="noStrike" dirty="0">
                          <a:solidFill>
                            <a:schemeClr val="tx1">
                              <a:lumMod val="50000"/>
                            </a:schemeClr>
                          </a:solidFill>
                          <a:effectLst/>
                        </a:rPr>
                        <a:t>Jan 2019</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lnSpc>
                          <a:spcPts val="1200"/>
                        </a:lnSpc>
                      </a:pPr>
                      <a:r>
                        <a:rPr lang="en-IN" sz="1000" u="none" strike="noStrike" dirty="0">
                          <a:solidFill>
                            <a:schemeClr val="tx1">
                              <a:lumMod val="50000"/>
                            </a:schemeClr>
                          </a:solidFill>
                          <a:effectLst/>
                        </a:rPr>
                        <a:t>Radware Inc</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lnSpc>
                          <a:spcPts val="1200"/>
                        </a:lnSpc>
                      </a:pPr>
                      <a:r>
                        <a:rPr lang="en-IN" sz="1000" u="none" strike="noStrike" dirty="0">
                          <a:solidFill>
                            <a:schemeClr val="tx1">
                              <a:lumMod val="50000"/>
                            </a:schemeClr>
                          </a:solidFill>
                          <a:effectLst/>
                        </a:rPr>
                        <a:t>Kaalbi Technologies Pvt Ltd</a:t>
                      </a:r>
                      <a:endParaRPr lang="en-IN" sz="1000" b="0" i="0" u="none" strike="noStrike" dirty="0">
                        <a:solidFill>
                          <a:schemeClr val="tx1">
                            <a:lumMod val="50000"/>
                          </a:schemeClr>
                        </a:solidFill>
                        <a:effectLst/>
                        <a:latin typeface="+mn-lt"/>
                      </a:endParaRPr>
                    </a:p>
                  </a:txBody>
                  <a:tcPr marL="50799" marR="50799" marT="6720" marB="0"/>
                </a:tc>
                <a:tc>
                  <a:txBody>
                    <a:bodyPr/>
                    <a:lstStyle/>
                    <a:p>
                      <a:pPr>
                        <a:lnSpc>
                          <a:spcPts val="1200"/>
                        </a:lnSpc>
                      </a:pPr>
                      <a:r>
                        <a:rPr lang="en-IN" sz="1000" dirty="0">
                          <a:solidFill>
                            <a:schemeClr val="tx1">
                              <a:lumMod val="50000"/>
                            </a:schemeClr>
                          </a:solidFill>
                        </a:rPr>
                        <a:t>Technology</a:t>
                      </a:r>
                      <a:endParaRPr lang="en-IN" sz="1000" dirty="0">
                        <a:solidFill>
                          <a:schemeClr val="tx1">
                            <a:lumMod val="50000"/>
                          </a:schemeClr>
                        </a:solidFill>
                        <a:latin typeface="+mn-lt"/>
                      </a:endParaRPr>
                    </a:p>
                  </a:txBody>
                  <a:tcPr marL="50799" marR="50799" marT="32257" marB="32257"/>
                </a:tc>
                <a:tc>
                  <a:txBody>
                    <a:bodyPr/>
                    <a:lstStyle/>
                    <a:p>
                      <a:pPr algn="ctr">
                        <a:lnSpc>
                          <a:spcPts val="1200"/>
                        </a:lnSpc>
                      </a:pPr>
                      <a:r>
                        <a:rPr lang="en-IN"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tc>
                  <a:txBody>
                    <a:bodyPr/>
                    <a:lstStyle/>
                    <a:p>
                      <a:pPr algn="ctr">
                        <a:lnSpc>
                          <a:spcPts val="1200"/>
                        </a:lnSpc>
                      </a:pPr>
                      <a:r>
                        <a:rPr lang="en-IN" sz="1000" dirty="0">
                          <a:solidFill>
                            <a:schemeClr val="tx1">
                              <a:lumMod val="50000"/>
                            </a:schemeClr>
                          </a:solidFill>
                        </a:rPr>
                        <a:t>100%</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1448050060"/>
                  </a:ext>
                </a:extLst>
              </a:tr>
              <a:tr h="193543">
                <a:tc>
                  <a:txBody>
                    <a:bodyPr/>
                    <a:lstStyle/>
                    <a:p>
                      <a:pPr algn="l" fontAlgn="b">
                        <a:lnSpc>
                          <a:spcPts val="1200"/>
                        </a:lnSpc>
                      </a:pPr>
                      <a:r>
                        <a:rPr lang="en-IN" sz="1000" u="none" strike="noStrike" dirty="0">
                          <a:solidFill>
                            <a:schemeClr val="tx1">
                              <a:lumMod val="50000"/>
                            </a:schemeClr>
                          </a:solidFill>
                          <a:effectLst/>
                        </a:rPr>
                        <a:t>Jul 2018</a:t>
                      </a:r>
                      <a:endParaRPr lang="en-IN" sz="1000" b="0" i="0" u="none" strike="noStrike" dirty="0">
                        <a:solidFill>
                          <a:schemeClr val="tx1">
                            <a:lumMod val="50000"/>
                          </a:schemeClr>
                        </a:solidFill>
                        <a:effectLst/>
                        <a:latin typeface="+mn-lt"/>
                      </a:endParaRPr>
                    </a:p>
                  </a:txBody>
                  <a:tcPr marL="50799" marR="50799" marT="50799" marB="0"/>
                </a:tc>
                <a:tc>
                  <a:txBody>
                    <a:bodyPr/>
                    <a:lstStyle/>
                    <a:p>
                      <a:pPr algn="l" fontAlgn="b">
                        <a:lnSpc>
                          <a:spcPts val="1200"/>
                        </a:lnSpc>
                      </a:pPr>
                      <a:r>
                        <a:rPr lang="en-IN" sz="1000" u="none" strike="noStrike" dirty="0">
                          <a:solidFill>
                            <a:schemeClr val="tx1">
                              <a:lumMod val="50000"/>
                            </a:schemeClr>
                          </a:solidFill>
                          <a:effectLst/>
                        </a:rPr>
                        <a:t>Amiad Water Systems Ltd</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lnSpc>
                          <a:spcPts val="1200"/>
                        </a:lnSpc>
                      </a:pPr>
                      <a:r>
                        <a:rPr lang="en-IN" sz="1000" u="none" strike="noStrike" dirty="0">
                          <a:solidFill>
                            <a:schemeClr val="tx1">
                              <a:lumMod val="50000"/>
                            </a:schemeClr>
                          </a:solidFill>
                          <a:effectLst/>
                        </a:rPr>
                        <a:t>Amiad Filtration Systems India</a:t>
                      </a:r>
                      <a:endParaRPr lang="en-IN" sz="1000" b="0" i="0" u="none" strike="noStrike" dirty="0">
                        <a:solidFill>
                          <a:schemeClr val="tx1">
                            <a:lumMod val="50000"/>
                          </a:schemeClr>
                        </a:solidFill>
                        <a:effectLst/>
                        <a:latin typeface="+mn-lt"/>
                      </a:endParaRPr>
                    </a:p>
                  </a:txBody>
                  <a:tcPr marL="50799" marR="50799" marT="6720" marB="0"/>
                </a:tc>
                <a:tc>
                  <a:txBody>
                    <a:bodyPr/>
                    <a:lstStyle/>
                    <a:p>
                      <a:pPr>
                        <a:lnSpc>
                          <a:spcPts val="1200"/>
                        </a:lnSpc>
                      </a:pPr>
                      <a:r>
                        <a:rPr lang="en-IN" sz="1000" dirty="0">
                          <a:solidFill>
                            <a:schemeClr val="tx1">
                              <a:lumMod val="50000"/>
                            </a:schemeClr>
                          </a:solidFill>
                        </a:rPr>
                        <a:t>Industrial</a:t>
                      </a:r>
                      <a:endParaRPr lang="en-IN" sz="1000" dirty="0">
                        <a:solidFill>
                          <a:schemeClr val="tx1">
                            <a:lumMod val="50000"/>
                          </a:schemeClr>
                        </a:solidFill>
                        <a:latin typeface="+mn-lt"/>
                      </a:endParaRPr>
                    </a:p>
                  </a:txBody>
                  <a:tcPr marL="50799" marR="50799" marT="32257" marB="32257"/>
                </a:tc>
                <a:tc>
                  <a:txBody>
                    <a:bodyPr/>
                    <a:lstStyle/>
                    <a:p>
                      <a:pPr algn="ctr">
                        <a:lnSpc>
                          <a:spcPts val="1200"/>
                        </a:lnSpc>
                      </a:pPr>
                      <a:r>
                        <a:rPr lang="en-IN"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tc>
                  <a:txBody>
                    <a:bodyPr/>
                    <a:lstStyle/>
                    <a:p>
                      <a:pPr algn="ctr">
                        <a:lnSpc>
                          <a:spcPts val="1200"/>
                        </a:lnSpc>
                      </a:pPr>
                      <a:r>
                        <a:rPr lang="en-IN" sz="1000" dirty="0">
                          <a:solidFill>
                            <a:schemeClr val="tx1">
                              <a:lumMod val="50000"/>
                            </a:schemeClr>
                          </a:solidFill>
                        </a:rPr>
                        <a:t>N/A</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94493140"/>
                  </a:ext>
                </a:extLst>
              </a:tr>
              <a:tr h="322571">
                <a:tc>
                  <a:txBody>
                    <a:bodyPr/>
                    <a:lstStyle/>
                    <a:p>
                      <a:pPr algn="l" fontAlgn="b">
                        <a:lnSpc>
                          <a:spcPts val="1200"/>
                        </a:lnSpc>
                      </a:pPr>
                      <a:r>
                        <a:rPr lang="en-IN" sz="1000" u="none" strike="noStrike" dirty="0">
                          <a:solidFill>
                            <a:schemeClr val="tx1">
                              <a:lumMod val="50000"/>
                            </a:schemeClr>
                          </a:solidFill>
                          <a:effectLst/>
                        </a:rPr>
                        <a:t>Jul 2017</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lnSpc>
                          <a:spcPts val="1200"/>
                        </a:lnSpc>
                      </a:pPr>
                      <a:r>
                        <a:rPr lang="en-IN" sz="1000" u="none" strike="noStrike" dirty="0">
                          <a:solidFill>
                            <a:schemeClr val="tx1">
                              <a:lumMod val="50000"/>
                            </a:schemeClr>
                          </a:solidFill>
                          <a:effectLst/>
                        </a:rPr>
                        <a:t>Elbit Security Systems Ltd</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lnSpc>
                          <a:spcPts val="1200"/>
                        </a:lnSpc>
                      </a:pPr>
                      <a:r>
                        <a:rPr lang="en-IN" sz="1000" u="none" strike="noStrike" dirty="0">
                          <a:solidFill>
                            <a:schemeClr val="tx1">
                              <a:lumMod val="50000"/>
                            </a:schemeClr>
                          </a:solidFill>
                          <a:effectLst/>
                        </a:rPr>
                        <a:t>Alpha-Elsec Defence &amp; Aerospace Systems Pvt Ltd</a:t>
                      </a:r>
                      <a:endParaRPr lang="en-IN" sz="1000" b="0" i="0" u="none" strike="noStrike" dirty="0">
                        <a:solidFill>
                          <a:schemeClr val="tx1">
                            <a:lumMod val="50000"/>
                          </a:schemeClr>
                        </a:solidFill>
                        <a:effectLst/>
                        <a:latin typeface="+mn-lt"/>
                      </a:endParaRPr>
                    </a:p>
                  </a:txBody>
                  <a:tcPr marL="50799" marR="50799" marT="6720" marB="0"/>
                </a:tc>
                <a:tc>
                  <a:txBody>
                    <a:bodyPr/>
                    <a:lstStyle/>
                    <a:p>
                      <a:pPr>
                        <a:lnSpc>
                          <a:spcPts val="1200"/>
                        </a:lnSpc>
                      </a:pPr>
                      <a:r>
                        <a:rPr lang="en-IN" sz="1000" dirty="0">
                          <a:solidFill>
                            <a:schemeClr val="tx1">
                              <a:lumMod val="50000"/>
                            </a:schemeClr>
                          </a:solidFill>
                        </a:rPr>
                        <a:t>Aerospace &amp; Defence</a:t>
                      </a:r>
                      <a:endParaRPr lang="en-IN" sz="1000" dirty="0">
                        <a:solidFill>
                          <a:schemeClr val="tx1">
                            <a:lumMod val="50000"/>
                          </a:schemeClr>
                        </a:solidFill>
                        <a:latin typeface="+mn-lt"/>
                      </a:endParaRPr>
                    </a:p>
                  </a:txBody>
                  <a:tcPr marL="50799" marR="50799" marT="32257" marB="32257"/>
                </a:tc>
                <a:tc>
                  <a:txBody>
                    <a:bodyPr/>
                    <a:lstStyle/>
                    <a:p>
                      <a:pPr algn="ctr">
                        <a:lnSpc>
                          <a:spcPts val="1200"/>
                        </a:lnSpc>
                      </a:pPr>
                      <a:r>
                        <a:rPr lang="en-IN" sz="1000" dirty="0">
                          <a:solidFill>
                            <a:schemeClr val="tx1">
                              <a:lumMod val="50000"/>
                            </a:schemeClr>
                          </a:solidFill>
                        </a:rPr>
                        <a:t>57</a:t>
                      </a:r>
                      <a:endParaRPr lang="en-IN" sz="1000" dirty="0">
                        <a:solidFill>
                          <a:schemeClr val="tx1">
                            <a:lumMod val="50000"/>
                          </a:schemeClr>
                        </a:solidFill>
                        <a:latin typeface="+mn-lt"/>
                      </a:endParaRPr>
                    </a:p>
                  </a:txBody>
                  <a:tcPr marL="50799" marR="50799" marT="32257" marB="32257"/>
                </a:tc>
                <a:tc>
                  <a:txBody>
                    <a:bodyPr/>
                    <a:lstStyle/>
                    <a:p>
                      <a:pPr algn="ctr">
                        <a:lnSpc>
                          <a:spcPts val="1200"/>
                        </a:lnSpc>
                      </a:pPr>
                      <a:r>
                        <a:rPr lang="en-IN" sz="1000" dirty="0">
                          <a:solidFill>
                            <a:schemeClr val="tx1">
                              <a:lumMod val="50000"/>
                            </a:schemeClr>
                          </a:solidFill>
                        </a:rPr>
                        <a:t>100%</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2490712279"/>
                  </a:ext>
                </a:extLst>
              </a:tr>
              <a:tr h="193543">
                <a:tc>
                  <a:txBody>
                    <a:bodyPr/>
                    <a:lstStyle/>
                    <a:p>
                      <a:pPr algn="l" fontAlgn="b">
                        <a:lnSpc>
                          <a:spcPts val="1200"/>
                        </a:lnSpc>
                      </a:pPr>
                      <a:r>
                        <a:rPr lang="en-IN" sz="1000" u="none" strike="noStrike" dirty="0">
                          <a:solidFill>
                            <a:schemeClr val="tx1">
                              <a:lumMod val="50000"/>
                            </a:schemeClr>
                          </a:solidFill>
                          <a:effectLst/>
                        </a:rPr>
                        <a:t>May 2015</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lnSpc>
                          <a:spcPts val="1200"/>
                        </a:lnSpc>
                      </a:pPr>
                      <a:r>
                        <a:rPr lang="en-IN" sz="1000" u="none" strike="noStrike" dirty="0">
                          <a:solidFill>
                            <a:schemeClr val="tx1">
                              <a:lumMod val="50000"/>
                            </a:schemeClr>
                          </a:solidFill>
                          <a:effectLst/>
                        </a:rPr>
                        <a:t>Frutarom Industries Ltd</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lnSpc>
                          <a:spcPts val="1200"/>
                        </a:lnSpc>
                      </a:pPr>
                      <a:r>
                        <a:rPr lang="en-IN" sz="1000" u="none" strike="noStrike" dirty="0">
                          <a:solidFill>
                            <a:schemeClr val="tx1">
                              <a:lumMod val="50000"/>
                            </a:schemeClr>
                          </a:solidFill>
                          <a:effectLst/>
                        </a:rPr>
                        <a:t>Sonarome Pvt Ltd</a:t>
                      </a:r>
                      <a:endParaRPr lang="en-IN" sz="1000" b="0" i="0" u="none" strike="noStrike" dirty="0">
                        <a:solidFill>
                          <a:schemeClr val="tx1">
                            <a:lumMod val="50000"/>
                          </a:schemeClr>
                        </a:solidFill>
                        <a:effectLst/>
                        <a:latin typeface="+mn-lt"/>
                      </a:endParaRPr>
                    </a:p>
                  </a:txBody>
                  <a:tcPr marL="50799" marR="50799" marT="6720" marB="0"/>
                </a:tc>
                <a:tc>
                  <a:txBody>
                    <a:bodyPr/>
                    <a:lstStyle/>
                    <a:p>
                      <a:pPr>
                        <a:lnSpc>
                          <a:spcPts val="1200"/>
                        </a:lnSpc>
                      </a:pPr>
                      <a:r>
                        <a:rPr lang="en-US" sz="1000" dirty="0">
                          <a:solidFill>
                            <a:schemeClr val="tx1">
                              <a:lumMod val="50000"/>
                            </a:schemeClr>
                          </a:solidFill>
                        </a:rPr>
                        <a:t>Others</a:t>
                      </a:r>
                      <a:endParaRPr lang="en-IN" sz="1000" dirty="0">
                        <a:solidFill>
                          <a:schemeClr val="tx1">
                            <a:lumMod val="50000"/>
                          </a:schemeClr>
                        </a:solidFill>
                        <a:latin typeface="+mn-lt"/>
                      </a:endParaRPr>
                    </a:p>
                  </a:txBody>
                  <a:tcPr marL="50799" marR="50799" marT="32257" marB="32257"/>
                </a:tc>
                <a:tc>
                  <a:txBody>
                    <a:bodyPr/>
                    <a:lstStyle/>
                    <a:p>
                      <a:pPr algn="ctr">
                        <a:lnSpc>
                          <a:spcPts val="1200"/>
                        </a:lnSpc>
                      </a:pPr>
                      <a:r>
                        <a:rPr lang="en-US"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tc>
                  <a:txBody>
                    <a:bodyPr/>
                    <a:lstStyle/>
                    <a:p>
                      <a:pPr marL="0" marR="0" lvl="0" indent="0" algn="ctr" defTabSz="727005" rtl="0" eaLnBrk="1" fontAlgn="auto" latinLnBrk="0" hangingPunct="1">
                        <a:lnSpc>
                          <a:spcPts val="1200"/>
                        </a:lnSpc>
                        <a:spcBef>
                          <a:spcPts val="0"/>
                        </a:spcBef>
                        <a:spcAft>
                          <a:spcPts val="0"/>
                        </a:spcAft>
                        <a:buClrTx/>
                        <a:buSzTx/>
                        <a:buFontTx/>
                        <a:buNone/>
                        <a:tabLst/>
                        <a:defRPr/>
                      </a:pPr>
                      <a:r>
                        <a:rPr kumimoji="0" lang="en-IN" sz="1000" u="none" strike="noStrike" kern="1200" cap="none" spc="0" normalizeH="0" baseline="0" noProof="0" dirty="0">
                          <a:ln>
                            <a:noFill/>
                          </a:ln>
                          <a:solidFill>
                            <a:schemeClr val="tx1">
                              <a:lumMod val="50000"/>
                            </a:schemeClr>
                          </a:solidFill>
                          <a:effectLst/>
                          <a:uLnTx/>
                          <a:uFillTx/>
                        </a:rPr>
                        <a:t>100%</a:t>
                      </a:r>
                      <a:endParaRPr kumimoji="0" lang="en-IN" sz="1000" b="0" i="1" u="none" strike="noStrike" kern="1200" cap="none" spc="0" normalizeH="0" baseline="0" noProof="0" dirty="0">
                        <a:ln>
                          <a:noFill/>
                        </a:ln>
                        <a:solidFill>
                          <a:schemeClr val="tx1">
                            <a:lumMod val="50000"/>
                          </a:schemeClr>
                        </a:solidFill>
                        <a:effectLst/>
                        <a:uLnTx/>
                        <a:uFillTx/>
                        <a:latin typeface="+mn-lt"/>
                        <a:ea typeface="+mn-ea"/>
                        <a:cs typeface="+mn-cs"/>
                      </a:endParaRPr>
                    </a:p>
                  </a:txBody>
                  <a:tcPr marL="50799" marR="50799" marT="32257" marB="32257"/>
                </a:tc>
                <a:extLst>
                  <a:ext uri="{0D108BD9-81ED-4DB2-BD59-A6C34878D82A}">
                    <a16:rowId xmlns:a16="http://schemas.microsoft.com/office/drawing/2014/main" val="4012718013"/>
                  </a:ext>
                </a:extLst>
              </a:tr>
              <a:tr h="193543">
                <a:tc>
                  <a:txBody>
                    <a:bodyPr/>
                    <a:lstStyle/>
                    <a:p>
                      <a:pPr algn="l" fontAlgn="b">
                        <a:lnSpc>
                          <a:spcPts val="1200"/>
                        </a:lnSpc>
                      </a:pPr>
                      <a:r>
                        <a:rPr lang="en-IN" sz="1000" u="none" strike="noStrike" dirty="0">
                          <a:solidFill>
                            <a:schemeClr val="tx1">
                              <a:lumMod val="50000"/>
                            </a:schemeClr>
                          </a:solidFill>
                          <a:effectLst/>
                        </a:rPr>
                        <a:t>Mar 2015</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lnSpc>
                          <a:spcPts val="1200"/>
                        </a:lnSpc>
                      </a:pPr>
                      <a:r>
                        <a:rPr lang="en-IN" sz="1000" u="none" strike="noStrike" dirty="0">
                          <a:solidFill>
                            <a:schemeClr val="tx1">
                              <a:lumMod val="50000"/>
                            </a:schemeClr>
                          </a:solidFill>
                          <a:effectLst/>
                        </a:rPr>
                        <a:t>Sapiens International Corp NV</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lnSpc>
                          <a:spcPts val="1200"/>
                        </a:lnSpc>
                      </a:pPr>
                      <a:r>
                        <a:rPr lang="en-IN" sz="1000" u="none" strike="noStrike" dirty="0">
                          <a:solidFill>
                            <a:schemeClr val="tx1">
                              <a:lumMod val="50000"/>
                            </a:schemeClr>
                          </a:solidFill>
                          <a:effectLst/>
                        </a:rPr>
                        <a:t>IBEXI Solutions Pvt Ltd</a:t>
                      </a:r>
                      <a:endParaRPr lang="en-IN" sz="1000" b="0" i="0" u="none" strike="noStrike" dirty="0">
                        <a:solidFill>
                          <a:schemeClr val="tx1">
                            <a:lumMod val="50000"/>
                          </a:schemeClr>
                        </a:solidFill>
                        <a:effectLst/>
                        <a:latin typeface="+mn-lt"/>
                      </a:endParaRPr>
                    </a:p>
                  </a:txBody>
                  <a:tcPr marL="50799" marR="50799" marT="6720" marB="0"/>
                </a:tc>
                <a:tc>
                  <a:txBody>
                    <a:bodyPr/>
                    <a:lstStyle/>
                    <a:p>
                      <a:pPr>
                        <a:lnSpc>
                          <a:spcPts val="1200"/>
                        </a:lnSpc>
                      </a:pPr>
                      <a:r>
                        <a:rPr lang="en-US" sz="1000" dirty="0">
                          <a:solidFill>
                            <a:schemeClr val="tx1">
                              <a:lumMod val="50000"/>
                            </a:schemeClr>
                          </a:solidFill>
                        </a:rPr>
                        <a:t>Technology</a:t>
                      </a:r>
                      <a:endParaRPr lang="en-IN" sz="1000" dirty="0">
                        <a:solidFill>
                          <a:schemeClr val="tx1">
                            <a:lumMod val="50000"/>
                          </a:schemeClr>
                        </a:solidFill>
                        <a:latin typeface="+mn-lt"/>
                      </a:endParaRPr>
                    </a:p>
                  </a:txBody>
                  <a:tcPr marL="50799" marR="50799" marT="32257" marB="32257"/>
                </a:tc>
                <a:tc>
                  <a:txBody>
                    <a:bodyPr/>
                    <a:lstStyle/>
                    <a:p>
                      <a:pPr algn="ctr">
                        <a:lnSpc>
                          <a:spcPts val="1200"/>
                        </a:lnSpc>
                      </a:pPr>
                      <a:r>
                        <a:rPr lang="en-US"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tc>
                  <a:txBody>
                    <a:bodyPr/>
                    <a:lstStyle/>
                    <a:p>
                      <a:pPr marL="0" marR="0" lvl="0" indent="0" algn="ctr" defTabSz="727005" rtl="0" eaLnBrk="1" fontAlgn="auto" latinLnBrk="0" hangingPunct="1">
                        <a:lnSpc>
                          <a:spcPts val="1200"/>
                        </a:lnSpc>
                        <a:spcBef>
                          <a:spcPts val="0"/>
                        </a:spcBef>
                        <a:spcAft>
                          <a:spcPts val="0"/>
                        </a:spcAft>
                        <a:buClrTx/>
                        <a:buSzTx/>
                        <a:buFontTx/>
                        <a:buNone/>
                        <a:tabLst/>
                        <a:defRPr/>
                      </a:pPr>
                      <a:r>
                        <a:rPr kumimoji="0" lang="en-IN" sz="1000" u="none" strike="noStrike" kern="1200" cap="none" spc="0" normalizeH="0" baseline="0" noProof="0" dirty="0">
                          <a:ln>
                            <a:noFill/>
                          </a:ln>
                          <a:solidFill>
                            <a:schemeClr val="tx1">
                              <a:lumMod val="50000"/>
                            </a:schemeClr>
                          </a:solidFill>
                          <a:effectLst/>
                          <a:uLnTx/>
                          <a:uFillTx/>
                        </a:rPr>
                        <a:t>100%</a:t>
                      </a:r>
                      <a:endParaRPr kumimoji="0" lang="en-IN" sz="1000" b="0" i="1" u="none" strike="noStrike" kern="1200" cap="none" spc="0" normalizeH="0" baseline="0" noProof="0" dirty="0">
                        <a:ln>
                          <a:noFill/>
                        </a:ln>
                        <a:solidFill>
                          <a:schemeClr val="tx1">
                            <a:lumMod val="50000"/>
                          </a:schemeClr>
                        </a:solidFill>
                        <a:effectLst/>
                        <a:uLnTx/>
                        <a:uFillTx/>
                        <a:latin typeface="+mn-lt"/>
                        <a:ea typeface="+mn-ea"/>
                        <a:cs typeface="+mn-cs"/>
                      </a:endParaRPr>
                    </a:p>
                  </a:txBody>
                  <a:tcPr marL="50799" marR="50799" marT="32257" marB="32257"/>
                </a:tc>
                <a:extLst>
                  <a:ext uri="{0D108BD9-81ED-4DB2-BD59-A6C34878D82A}">
                    <a16:rowId xmlns:a16="http://schemas.microsoft.com/office/drawing/2014/main" val="3618234589"/>
                  </a:ext>
                </a:extLst>
              </a:tr>
            </a:tbl>
          </a:graphicData>
        </a:graphic>
      </p:graphicFrame>
      <p:graphicFrame>
        <p:nvGraphicFramePr>
          <p:cNvPr id="68" name="Table 67">
            <a:extLst>
              <a:ext uri="{FF2B5EF4-FFF2-40B4-BE49-F238E27FC236}">
                <a16:creationId xmlns:a16="http://schemas.microsoft.com/office/drawing/2014/main" id="{898C69B3-56A0-4F89-ABD5-61224E385A4F}"/>
              </a:ext>
            </a:extLst>
          </p:cNvPr>
          <p:cNvGraphicFramePr>
            <a:graphicFrameLocks noGrp="1"/>
          </p:cNvGraphicFramePr>
          <p:nvPr>
            <p:extLst>
              <p:ext uri="{D42A27DB-BD31-4B8C-83A1-F6EECF244321}">
                <p14:modId xmlns:p14="http://schemas.microsoft.com/office/powerpoint/2010/main" val="2066938490"/>
              </p:ext>
            </p:extLst>
          </p:nvPr>
        </p:nvGraphicFramePr>
        <p:xfrm>
          <a:off x="304799" y="4419600"/>
          <a:ext cx="5822271" cy="4322900"/>
        </p:xfrm>
        <a:graphic>
          <a:graphicData uri="http://schemas.openxmlformats.org/drawingml/2006/table">
            <a:tbl>
              <a:tblPr firstRow="1" bandRow="1">
                <a:tableStyleId>{D27102A9-8310-4765-A935-A1911B00CA55}</a:tableStyleId>
              </a:tblPr>
              <a:tblGrid>
                <a:gridCol w="667783">
                  <a:extLst>
                    <a:ext uri="{9D8B030D-6E8A-4147-A177-3AD203B41FA5}">
                      <a16:colId xmlns:a16="http://schemas.microsoft.com/office/drawing/2014/main" val="209266138"/>
                    </a:ext>
                  </a:extLst>
                </a:gridCol>
                <a:gridCol w="1332000">
                  <a:extLst>
                    <a:ext uri="{9D8B030D-6E8A-4147-A177-3AD203B41FA5}">
                      <a16:colId xmlns:a16="http://schemas.microsoft.com/office/drawing/2014/main" val="1941229403"/>
                    </a:ext>
                  </a:extLst>
                </a:gridCol>
                <a:gridCol w="1763491">
                  <a:extLst>
                    <a:ext uri="{9D8B030D-6E8A-4147-A177-3AD203B41FA5}">
                      <a16:colId xmlns:a16="http://schemas.microsoft.com/office/drawing/2014/main" val="268827044"/>
                    </a:ext>
                  </a:extLst>
                </a:gridCol>
                <a:gridCol w="779080">
                  <a:extLst>
                    <a:ext uri="{9D8B030D-6E8A-4147-A177-3AD203B41FA5}">
                      <a16:colId xmlns:a16="http://schemas.microsoft.com/office/drawing/2014/main" val="2723963016"/>
                    </a:ext>
                  </a:extLst>
                </a:gridCol>
                <a:gridCol w="699549">
                  <a:extLst>
                    <a:ext uri="{9D8B030D-6E8A-4147-A177-3AD203B41FA5}">
                      <a16:colId xmlns:a16="http://schemas.microsoft.com/office/drawing/2014/main" val="4237113875"/>
                    </a:ext>
                  </a:extLst>
                </a:gridCol>
                <a:gridCol w="580368">
                  <a:extLst>
                    <a:ext uri="{9D8B030D-6E8A-4147-A177-3AD203B41FA5}">
                      <a16:colId xmlns:a16="http://schemas.microsoft.com/office/drawing/2014/main" val="2987112775"/>
                    </a:ext>
                  </a:extLst>
                </a:gridCol>
              </a:tblGrid>
              <a:tr h="322571">
                <a:tc>
                  <a:txBody>
                    <a:bodyPr/>
                    <a:lstStyle/>
                    <a:p>
                      <a:r>
                        <a:rPr lang="en-IN" sz="1000" dirty="0">
                          <a:solidFill>
                            <a:schemeClr val="tx1">
                              <a:lumMod val="50000"/>
                            </a:schemeClr>
                          </a:solidFill>
                        </a:rPr>
                        <a:t>Date</a:t>
                      </a:r>
                      <a:endParaRPr lang="en-IN" sz="1000" dirty="0">
                        <a:solidFill>
                          <a:schemeClr val="tx1">
                            <a:lumMod val="50000"/>
                          </a:schemeClr>
                        </a:solidFill>
                        <a:latin typeface="+mn-lt"/>
                      </a:endParaRPr>
                    </a:p>
                  </a:txBody>
                  <a:tcPr marL="50799" marR="50799" marT="32257" marB="32257" anchor="b"/>
                </a:tc>
                <a:tc>
                  <a:txBody>
                    <a:bodyPr/>
                    <a:lstStyle/>
                    <a:p>
                      <a:r>
                        <a:rPr lang="en-IN" sz="1000" dirty="0">
                          <a:solidFill>
                            <a:schemeClr val="tx1">
                              <a:lumMod val="50000"/>
                            </a:schemeClr>
                          </a:solidFill>
                        </a:rPr>
                        <a:t>Acquirer Name</a:t>
                      </a:r>
                      <a:endParaRPr lang="en-IN" sz="1000" dirty="0">
                        <a:solidFill>
                          <a:schemeClr val="tx1">
                            <a:lumMod val="50000"/>
                          </a:schemeClr>
                        </a:solidFill>
                        <a:latin typeface="+mn-lt"/>
                      </a:endParaRPr>
                    </a:p>
                  </a:txBody>
                  <a:tcPr marL="50799" marR="50799" marT="32257" marB="32257" anchor="b"/>
                </a:tc>
                <a:tc>
                  <a:txBody>
                    <a:bodyPr/>
                    <a:lstStyle/>
                    <a:p>
                      <a:r>
                        <a:rPr lang="en-IN" sz="1000" dirty="0">
                          <a:solidFill>
                            <a:schemeClr val="tx1">
                              <a:lumMod val="50000"/>
                            </a:schemeClr>
                          </a:solidFill>
                        </a:rPr>
                        <a:t>Target Name</a:t>
                      </a:r>
                      <a:endParaRPr lang="en-IN" sz="1000" dirty="0">
                        <a:solidFill>
                          <a:schemeClr val="tx1">
                            <a:lumMod val="50000"/>
                          </a:schemeClr>
                        </a:solidFill>
                        <a:latin typeface="+mn-lt"/>
                      </a:endParaRPr>
                    </a:p>
                  </a:txBody>
                  <a:tcPr marL="50799" marR="50799" marT="32257" marB="32257" anchor="b"/>
                </a:tc>
                <a:tc>
                  <a:txBody>
                    <a:bodyPr/>
                    <a:lstStyle/>
                    <a:p>
                      <a:r>
                        <a:rPr lang="en-IN" sz="1000" dirty="0">
                          <a:solidFill>
                            <a:schemeClr val="tx1">
                              <a:lumMod val="50000"/>
                            </a:schemeClr>
                          </a:solidFill>
                        </a:rPr>
                        <a:t>Sector</a:t>
                      </a:r>
                      <a:endParaRPr lang="en-IN" sz="1000" dirty="0">
                        <a:solidFill>
                          <a:schemeClr val="tx1">
                            <a:lumMod val="50000"/>
                          </a:schemeClr>
                        </a:solidFill>
                        <a:latin typeface="+mn-lt"/>
                      </a:endParaRPr>
                    </a:p>
                  </a:txBody>
                  <a:tcPr marL="50799" marR="50799" marT="32257" marB="32257" anchor="b"/>
                </a:tc>
                <a:tc>
                  <a:txBody>
                    <a:bodyPr/>
                    <a:lstStyle/>
                    <a:p>
                      <a:r>
                        <a:rPr lang="en-IN" sz="1000" dirty="0">
                          <a:solidFill>
                            <a:schemeClr val="tx1">
                              <a:lumMod val="50000"/>
                            </a:schemeClr>
                          </a:solidFill>
                        </a:rPr>
                        <a:t>Deal Value</a:t>
                      </a:r>
                    </a:p>
                    <a:p>
                      <a:r>
                        <a:rPr lang="en-IN" sz="1000" dirty="0">
                          <a:solidFill>
                            <a:schemeClr val="tx1">
                              <a:lumMod val="50000"/>
                            </a:schemeClr>
                          </a:solidFill>
                        </a:rPr>
                        <a:t>(USD Mn)</a:t>
                      </a:r>
                      <a:endParaRPr lang="en-IN" sz="1000" dirty="0">
                        <a:solidFill>
                          <a:schemeClr val="tx1">
                            <a:lumMod val="50000"/>
                          </a:schemeClr>
                        </a:solidFill>
                        <a:latin typeface="+mn-lt"/>
                      </a:endParaRPr>
                    </a:p>
                  </a:txBody>
                  <a:tcPr marL="50799" marR="50799" marT="32257" marB="32257" anchor="b"/>
                </a:tc>
                <a:tc>
                  <a:txBody>
                    <a:bodyPr/>
                    <a:lstStyle/>
                    <a:p>
                      <a:pPr algn="ctr"/>
                      <a:r>
                        <a:rPr lang="en-IN" sz="1000" dirty="0">
                          <a:solidFill>
                            <a:schemeClr val="tx1">
                              <a:lumMod val="50000"/>
                            </a:schemeClr>
                          </a:solidFill>
                        </a:rPr>
                        <a:t>Stake </a:t>
                      </a:r>
                      <a:endParaRPr lang="en-IN" sz="1000" dirty="0">
                        <a:solidFill>
                          <a:schemeClr val="tx1">
                            <a:lumMod val="50000"/>
                          </a:schemeClr>
                        </a:solidFill>
                        <a:latin typeface="+mn-lt"/>
                      </a:endParaRPr>
                    </a:p>
                  </a:txBody>
                  <a:tcPr marL="50799" marR="50799" marT="32257" marB="32257" anchor="b"/>
                </a:tc>
                <a:extLst>
                  <a:ext uri="{0D108BD9-81ED-4DB2-BD59-A6C34878D82A}">
                    <a16:rowId xmlns:a16="http://schemas.microsoft.com/office/drawing/2014/main" val="446494279"/>
                  </a:ext>
                </a:extLst>
              </a:tr>
              <a:tr h="322571">
                <a:tc>
                  <a:txBody>
                    <a:bodyPr/>
                    <a:lstStyle/>
                    <a:p>
                      <a:pPr algn="l" fontAlgn="b"/>
                      <a:r>
                        <a:rPr lang="en-IN" sz="1000" u="none" strike="noStrike" dirty="0">
                          <a:solidFill>
                            <a:schemeClr val="tx1">
                              <a:lumMod val="50000"/>
                            </a:schemeClr>
                          </a:solidFill>
                          <a:effectLst/>
                        </a:rPr>
                        <a:t>Feb 2019</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Lohia Group</a:t>
                      </a:r>
                      <a:endParaRPr lang="en-IN" sz="1000" b="0" i="0" u="none" strike="noStrike" dirty="0">
                        <a:solidFill>
                          <a:schemeClr val="tx1">
                            <a:lumMod val="50000"/>
                          </a:schemeClr>
                        </a:solidFill>
                        <a:effectLst/>
                        <a:latin typeface="+mn-lt"/>
                      </a:endParaRPr>
                    </a:p>
                  </a:txBody>
                  <a:tcPr marL="50799" marR="50799" marT="6720" marB="0"/>
                </a:tc>
                <a:tc>
                  <a:txBody>
                    <a:bodyPr/>
                    <a:lstStyle/>
                    <a:p>
                      <a:pPr marL="0" marR="0" lvl="0" indent="0" algn="l" defTabSz="727005" rtl="0" eaLnBrk="1" fontAlgn="b" latinLnBrk="0" hangingPunct="1">
                        <a:lnSpc>
                          <a:spcPct val="100000"/>
                        </a:lnSpc>
                        <a:spcBef>
                          <a:spcPts val="0"/>
                        </a:spcBef>
                        <a:spcAft>
                          <a:spcPts val="0"/>
                        </a:spcAft>
                        <a:buClrTx/>
                        <a:buSzTx/>
                        <a:buFontTx/>
                        <a:buNone/>
                        <a:tabLst/>
                        <a:defRPr/>
                      </a:pPr>
                      <a:r>
                        <a:rPr lang="en-IN" sz="1000" u="none" strike="noStrike" dirty="0">
                          <a:solidFill>
                            <a:schemeClr val="tx1">
                              <a:lumMod val="50000"/>
                            </a:schemeClr>
                          </a:solidFill>
                          <a:effectLst/>
                        </a:rPr>
                        <a:t>Light &amp; Strong Ltd.</a:t>
                      </a:r>
                      <a:endParaRPr lang="en-IN" sz="1000" b="0" i="0" u="none" strike="noStrike" dirty="0">
                        <a:solidFill>
                          <a:schemeClr val="tx1">
                            <a:lumMod val="50000"/>
                          </a:schemeClr>
                        </a:solidFill>
                        <a:effectLst/>
                        <a:latin typeface="+mn-lt"/>
                      </a:endParaRPr>
                    </a:p>
                  </a:txBody>
                  <a:tcPr marL="50799" marR="50799" marT="6720" marB="0"/>
                </a:tc>
                <a:tc>
                  <a:txBody>
                    <a:bodyPr/>
                    <a:lstStyle/>
                    <a:p>
                      <a:r>
                        <a:rPr lang="en-IN" sz="1000" dirty="0">
                          <a:solidFill>
                            <a:schemeClr val="tx1">
                              <a:lumMod val="50000"/>
                            </a:schemeClr>
                          </a:solidFill>
                        </a:rPr>
                        <a:t>Aerospace &amp; Defence</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N/A</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1873701712"/>
                  </a:ext>
                </a:extLst>
              </a:tr>
              <a:tr h="322571">
                <a:tc>
                  <a:txBody>
                    <a:bodyPr/>
                    <a:lstStyle/>
                    <a:p>
                      <a:pPr algn="l" fontAlgn="b"/>
                      <a:r>
                        <a:rPr lang="en-IN" sz="1000" u="none" strike="noStrike" dirty="0">
                          <a:solidFill>
                            <a:schemeClr val="tx1">
                              <a:lumMod val="50000"/>
                            </a:schemeClr>
                          </a:solidFill>
                          <a:effectLst/>
                        </a:rPr>
                        <a:t>Sep 2018</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Sun Pharmaceuticals</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Tarsius Pharma Ltd</a:t>
                      </a:r>
                      <a:endParaRPr lang="en-IN" sz="1000" b="0" i="0" u="none" strike="noStrike" dirty="0">
                        <a:solidFill>
                          <a:schemeClr val="tx1">
                            <a:lumMod val="50000"/>
                          </a:schemeClr>
                        </a:solidFill>
                        <a:effectLst/>
                        <a:latin typeface="+mn-lt"/>
                      </a:endParaRPr>
                    </a:p>
                  </a:txBody>
                  <a:tcPr marL="50799" marR="50799" marT="6720" marB="0"/>
                </a:tc>
                <a:tc>
                  <a:txBody>
                    <a:bodyPr/>
                    <a:lstStyle/>
                    <a:p>
                      <a:r>
                        <a:rPr lang="en-IN" sz="1000" dirty="0">
                          <a:solidFill>
                            <a:schemeClr val="tx1">
                              <a:lumMod val="50000"/>
                            </a:schemeClr>
                          </a:solidFill>
                        </a:rPr>
                        <a:t>Healthcare &amp; Pharma</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3</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19%</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1448050060"/>
                  </a:ext>
                </a:extLst>
              </a:tr>
              <a:tr h="193543">
                <a:tc>
                  <a:txBody>
                    <a:bodyPr/>
                    <a:lstStyle/>
                    <a:p>
                      <a:pPr algn="l" fontAlgn="b"/>
                      <a:r>
                        <a:rPr lang="en-IN" sz="1000" u="none" strike="noStrike" dirty="0">
                          <a:solidFill>
                            <a:schemeClr val="tx1">
                              <a:lumMod val="50000"/>
                            </a:schemeClr>
                          </a:solidFill>
                          <a:effectLst/>
                        </a:rPr>
                        <a:t>Jul 2018</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Payu Payments Pvt. Ltd.</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ZooZ</a:t>
                      </a:r>
                      <a:endParaRPr lang="en-IN" sz="1000" b="0" i="0" u="none" strike="noStrike" dirty="0">
                        <a:solidFill>
                          <a:schemeClr val="tx1">
                            <a:lumMod val="50000"/>
                          </a:schemeClr>
                        </a:solidFill>
                        <a:effectLst/>
                        <a:latin typeface="+mn-lt"/>
                      </a:endParaRPr>
                    </a:p>
                  </a:txBody>
                  <a:tcPr marL="50799" marR="50799" marT="6720" marB="0"/>
                </a:tc>
                <a:tc>
                  <a:txBody>
                    <a:bodyPr/>
                    <a:lstStyle/>
                    <a:p>
                      <a:r>
                        <a:rPr lang="en-IN" sz="1000" dirty="0">
                          <a:solidFill>
                            <a:schemeClr val="tx1">
                              <a:lumMod val="50000"/>
                            </a:schemeClr>
                          </a:solidFill>
                        </a:rPr>
                        <a:t>Technology</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N/A</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743716280"/>
                  </a:ext>
                </a:extLst>
              </a:tr>
              <a:tr h="322571">
                <a:tc>
                  <a:txBody>
                    <a:bodyPr/>
                    <a:lstStyle/>
                    <a:p>
                      <a:pPr marL="0" algn="l" defTabSz="727005" rtl="0" eaLnBrk="1" fontAlgn="b" latinLnBrk="0" hangingPunct="1"/>
                      <a:r>
                        <a:rPr lang="en-IN" sz="1000" u="none" strike="noStrike" kern="1200" dirty="0">
                          <a:solidFill>
                            <a:schemeClr val="tx1">
                              <a:lumMod val="50000"/>
                            </a:schemeClr>
                          </a:solidFill>
                          <a:effectLst/>
                        </a:rPr>
                        <a:t>Jun 2017</a:t>
                      </a:r>
                      <a:endParaRPr lang="en-IN" sz="1000" b="0" i="0" u="none" strike="noStrike" kern="1200" dirty="0">
                        <a:solidFill>
                          <a:schemeClr val="tx1">
                            <a:lumMod val="50000"/>
                          </a:schemeClr>
                        </a:solidFill>
                        <a:effectLst/>
                        <a:latin typeface="+mn-lt"/>
                        <a:ea typeface="+mn-ea"/>
                        <a:cs typeface="+mn-cs"/>
                      </a:endParaRPr>
                    </a:p>
                  </a:txBody>
                  <a:tcPr marL="50799" marR="50799" marT="50799" marB="0"/>
                </a:tc>
                <a:tc>
                  <a:txBody>
                    <a:bodyPr/>
                    <a:lstStyle/>
                    <a:p>
                      <a:pPr marL="0" algn="l" defTabSz="727005" rtl="0" eaLnBrk="1" fontAlgn="b" latinLnBrk="0" hangingPunct="1"/>
                      <a:r>
                        <a:rPr lang="en-IN" sz="1000" u="none" strike="noStrike" kern="1200" dirty="0">
                          <a:solidFill>
                            <a:schemeClr val="tx1">
                              <a:lumMod val="50000"/>
                            </a:schemeClr>
                          </a:solidFill>
                          <a:effectLst/>
                        </a:rPr>
                        <a:t>Saisanket</a:t>
                      </a:r>
                      <a:r>
                        <a:rPr lang="en-IN" sz="1000" u="none" strike="noStrike" kern="1200" baseline="0" dirty="0">
                          <a:solidFill>
                            <a:schemeClr val="tx1">
                              <a:lumMod val="50000"/>
                            </a:schemeClr>
                          </a:solidFill>
                          <a:effectLst/>
                        </a:rPr>
                        <a:t> Enterprises Private Limited</a:t>
                      </a:r>
                      <a:endParaRPr lang="en-IN" sz="1000" b="0" i="0" u="none" strike="noStrike" kern="1200" dirty="0">
                        <a:solidFill>
                          <a:schemeClr val="tx1">
                            <a:lumMod val="50000"/>
                          </a:schemeClr>
                        </a:solidFill>
                        <a:effectLst/>
                        <a:latin typeface="+mn-lt"/>
                        <a:ea typeface="+mn-ea"/>
                        <a:cs typeface="+mn-cs"/>
                      </a:endParaRPr>
                    </a:p>
                  </a:txBody>
                  <a:tcPr marL="50799" marR="50799" marT="6720" marB="0"/>
                </a:tc>
                <a:tc>
                  <a:txBody>
                    <a:bodyPr/>
                    <a:lstStyle/>
                    <a:p>
                      <a:pPr algn="l" fontAlgn="b"/>
                      <a:r>
                        <a:rPr lang="en-IN" sz="1000" u="none" strike="noStrike" dirty="0">
                          <a:solidFill>
                            <a:schemeClr val="tx1">
                              <a:lumMod val="50000"/>
                            </a:schemeClr>
                          </a:solidFill>
                          <a:effectLst/>
                        </a:rPr>
                        <a:t>Shtula Metal-G</a:t>
                      </a:r>
                      <a:endParaRPr lang="en-IN" sz="1000" b="0" i="0" u="none" strike="noStrike" dirty="0">
                        <a:solidFill>
                          <a:schemeClr val="tx1">
                            <a:lumMod val="50000"/>
                          </a:schemeClr>
                        </a:solidFill>
                        <a:effectLst/>
                        <a:latin typeface="+mn-lt"/>
                      </a:endParaRPr>
                    </a:p>
                  </a:txBody>
                  <a:tcPr marL="50799" marR="50799" marT="6720" marB="0"/>
                </a:tc>
                <a:tc>
                  <a:txBody>
                    <a:bodyPr/>
                    <a:lstStyle/>
                    <a:p>
                      <a:pPr marL="0" marR="0" lvl="0" indent="0" algn="l" defTabSz="727005" rtl="0" eaLnBrk="1" fontAlgn="auto" latinLnBrk="0" hangingPunct="1">
                        <a:lnSpc>
                          <a:spcPct val="100000"/>
                        </a:lnSpc>
                        <a:spcBef>
                          <a:spcPts val="0"/>
                        </a:spcBef>
                        <a:spcAft>
                          <a:spcPts val="0"/>
                        </a:spcAft>
                        <a:buClrTx/>
                        <a:buSzTx/>
                        <a:buFontTx/>
                        <a:buNone/>
                        <a:tabLst/>
                        <a:defRPr/>
                      </a:pPr>
                      <a:r>
                        <a:rPr lang="en-IN" sz="1000" dirty="0">
                          <a:solidFill>
                            <a:schemeClr val="tx1">
                              <a:lumMod val="50000"/>
                            </a:schemeClr>
                          </a:solidFill>
                        </a:rPr>
                        <a:t>Aerospace &amp; Defence</a:t>
                      </a:r>
                      <a:endParaRPr lang="en-IN" sz="1000" dirty="0">
                        <a:solidFill>
                          <a:schemeClr val="tx1">
                            <a:lumMod val="50000"/>
                          </a:schemeClr>
                        </a:solidFill>
                        <a:latin typeface="+mn-lt"/>
                      </a:endParaRPr>
                    </a:p>
                  </a:txBody>
                  <a:tcPr marL="50799" marR="50799" marT="32257" marB="32257"/>
                </a:tc>
                <a:tc>
                  <a:txBody>
                    <a:bodyPr/>
                    <a:lstStyle/>
                    <a:p>
                      <a:pPr marL="0" marR="0" lvl="0" indent="0" algn="ctr" defTabSz="727005" rtl="0" eaLnBrk="1" fontAlgn="auto" latinLnBrk="0" hangingPunct="1">
                        <a:lnSpc>
                          <a:spcPct val="100000"/>
                        </a:lnSpc>
                        <a:spcBef>
                          <a:spcPts val="0"/>
                        </a:spcBef>
                        <a:spcAft>
                          <a:spcPts val="0"/>
                        </a:spcAft>
                        <a:buClrTx/>
                        <a:buSzTx/>
                        <a:buFontTx/>
                        <a:buNone/>
                        <a:tabLst/>
                        <a:defRPr/>
                      </a:pPr>
                      <a:r>
                        <a:rPr lang="en-IN"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tc>
                  <a:txBody>
                    <a:bodyPr/>
                    <a:lstStyle/>
                    <a:p>
                      <a:pPr marL="0" marR="0" lvl="0" indent="0" algn="ctr" defTabSz="727005" rtl="0" eaLnBrk="1" fontAlgn="auto" latinLnBrk="0" hangingPunct="1">
                        <a:lnSpc>
                          <a:spcPct val="100000"/>
                        </a:lnSpc>
                        <a:spcBef>
                          <a:spcPts val="0"/>
                        </a:spcBef>
                        <a:spcAft>
                          <a:spcPts val="0"/>
                        </a:spcAft>
                        <a:buClrTx/>
                        <a:buSzTx/>
                        <a:buFontTx/>
                        <a:buNone/>
                        <a:tabLst/>
                        <a:defRPr/>
                      </a:pPr>
                      <a:r>
                        <a:rPr lang="en-IN"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4091856521"/>
                  </a:ext>
                </a:extLst>
              </a:tr>
              <a:tr h="193543">
                <a:tc>
                  <a:txBody>
                    <a:bodyPr/>
                    <a:lstStyle/>
                    <a:p>
                      <a:pPr algn="l" fontAlgn="b"/>
                      <a:r>
                        <a:rPr lang="en-IN" sz="1000" u="none" strike="noStrike" dirty="0">
                          <a:solidFill>
                            <a:schemeClr val="tx1">
                              <a:lumMod val="50000"/>
                            </a:schemeClr>
                          </a:solidFill>
                          <a:effectLst/>
                        </a:rPr>
                        <a:t>Dec 2017</a:t>
                      </a:r>
                      <a:endParaRPr lang="en-IN" sz="1000" b="0" i="0" u="none" strike="noStrike" dirty="0">
                        <a:solidFill>
                          <a:schemeClr val="tx1">
                            <a:lumMod val="50000"/>
                          </a:schemeClr>
                        </a:solidFill>
                        <a:effectLst/>
                        <a:latin typeface="+mn-lt"/>
                      </a:endParaRPr>
                    </a:p>
                  </a:txBody>
                  <a:tcPr marL="50799" marR="50799" marT="50799" marB="0"/>
                </a:tc>
                <a:tc>
                  <a:txBody>
                    <a:bodyPr/>
                    <a:lstStyle/>
                    <a:p>
                      <a:pPr algn="l" fontAlgn="b"/>
                      <a:r>
                        <a:rPr lang="en-IN" sz="1000" u="none" strike="noStrike" dirty="0">
                          <a:solidFill>
                            <a:schemeClr val="tx1">
                              <a:lumMod val="50000"/>
                            </a:schemeClr>
                          </a:solidFill>
                          <a:effectLst/>
                        </a:rPr>
                        <a:t>Lenskart Solutions</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6 Over 6 Vision Ltd.</a:t>
                      </a:r>
                      <a:endParaRPr lang="en-IN" sz="1000" b="0" i="0" u="none" strike="noStrike" dirty="0">
                        <a:solidFill>
                          <a:schemeClr val="tx1">
                            <a:lumMod val="50000"/>
                          </a:schemeClr>
                        </a:solidFill>
                        <a:effectLst/>
                        <a:latin typeface="+mn-lt"/>
                      </a:endParaRPr>
                    </a:p>
                  </a:txBody>
                  <a:tcPr marL="50799" marR="50799" marT="6720" marB="0"/>
                </a:tc>
                <a:tc>
                  <a:txBody>
                    <a:bodyPr/>
                    <a:lstStyle/>
                    <a:p>
                      <a:r>
                        <a:rPr lang="en-IN" sz="1000" dirty="0">
                          <a:solidFill>
                            <a:schemeClr val="tx1">
                              <a:lumMod val="50000"/>
                            </a:schemeClr>
                          </a:solidFill>
                        </a:rPr>
                        <a:t>Technology</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1</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N/A</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94493140"/>
                  </a:ext>
                </a:extLst>
              </a:tr>
              <a:tr h="193543">
                <a:tc>
                  <a:txBody>
                    <a:bodyPr/>
                    <a:lstStyle/>
                    <a:p>
                      <a:pPr algn="l" fontAlgn="b"/>
                      <a:r>
                        <a:rPr lang="en-IN" sz="1000" u="none" strike="noStrike" dirty="0">
                          <a:solidFill>
                            <a:schemeClr val="tx1">
                              <a:lumMod val="50000"/>
                            </a:schemeClr>
                          </a:solidFill>
                          <a:effectLst/>
                        </a:rPr>
                        <a:t>Jul 2017</a:t>
                      </a:r>
                      <a:endParaRPr lang="en-IN" sz="1000" b="0" i="0" u="none" strike="noStrike" dirty="0">
                        <a:solidFill>
                          <a:schemeClr val="tx1">
                            <a:lumMod val="50000"/>
                          </a:schemeClr>
                        </a:solidFill>
                        <a:effectLst/>
                        <a:latin typeface="+mn-lt"/>
                      </a:endParaRPr>
                    </a:p>
                  </a:txBody>
                  <a:tcPr marL="50799" marR="50799" marT="50799" marB="0"/>
                </a:tc>
                <a:tc>
                  <a:txBody>
                    <a:bodyPr/>
                    <a:lstStyle/>
                    <a:p>
                      <a:pPr algn="l" fontAlgn="b"/>
                      <a:r>
                        <a:rPr lang="en-IN" sz="1000" u="none" strike="noStrike" dirty="0">
                          <a:solidFill>
                            <a:schemeClr val="tx1">
                              <a:lumMod val="50000"/>
                            </a:schemeClr>
                          </a:solidFill>
                          <a:effectLst/>
                        </a:rPr>
                        <a:t>Reliance Industries Ltd</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Jerusalem Innovation Incubator JII</a:t>
                      </a:r>
                      <a:endParaRPr lang="en-IN" sz="1000" b="0" i="0" u="none" strike="noStrike" dirty="0">
                        <a:solidFill>
                          <a:schemeClr val="tx1">
                            <a:lumMod val="50000"/>
                          </a:schemeClr>
                        </a:solidFill>
                        <a:effectLst/>
                        <a:latin typeface="+mn-lt"/>
                      </a:endParaRPr>
                    </a:p>
                  </a:txBody>
                  <a:tcPr marL="50799" marR="50799" marT="6720" marB="0"/>
                </a:tc>
                <a:tc>
                  <a:txBody>
                    <a:bodyPr/>
                    <a:lstStyle/>
                    <a:p>
                      <a:r>
                        <a:rPr lang="en-IN" sz="1000" dirty="0">
                          <a:solidFill>
                            <a:schemeClr val="tx1">
                              <a:lumMod val="50000"/>
                            </a:schemeClr>
                          </a:solidFill>
                        </a:rPr>
                        <a:t>Technology</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25</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20%</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1244404153"/>
                  </a:ext>
                </a:extLst>
              </a:tr>
              <a:tr h="322571">
                <a:tc>
                  <a:txBody>
                    <a:bodyPr/>
                    <a:lstStyle/>
                    <a:p>
                      <a:pPr algn="l" fontAlgn="b"/>
                      <a:r>
                        <a:rPr lang="en-IN" sz="1000" u="none" strike="noStrike" dirty="0">
                          <a:solidFill>
                            <a:schemeClr val="tx1">
                              <a:lumMod val="50000"/>
                            </a:schemeClr>
                          </a:solidFill>
                          <a:effectLst/>
                        </a:rPr>
                        <a:t>Nov 2016</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Arrow Generiques SAS</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Teva Pharmaceuticals Industries Ltd. (Select Commercial Products)</a:t>
                      </a:r>
                      <a:endParaRPr lang="en-IN" sz="1000" b="0" i="0" u="none" strike="noStrike" dirty="0">
                        <a:solidFill>
                          <a:schemeClr val="tx1">
                            <a:lumMod val="50000"/>
                          </a:schemeClr>
                        </a:solidFill>
                        <a:effectLst/>
                        <a:latin typeface="+mn-lt"/>
                      </a:endParaRPr>
                    </a:p>
                  </a:txBody>
                  <a:tcPr marL="50799" marR="50799" marT="6720" marB="0"/>
                </a:tc>
                <a:tc>
                  <a:txBody>
                    <a:bodyPr/>
                    <a:lstStyle/>
                    <a:p>
                      <a:r>
                        <a:rPr lang="en-IN" sz="1000" dirty="0">
                          <a:solidFill>
                            <a:schemeClr val="tx1">
                              <a:lumMod val="50000"/>
                            </a:schemeClr>
                          </a:solidFill>
                        </a:rPr>
                        <a:t>Healthcare &amp; Pharma</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100%</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2490712279"/>
                  </a:ext>
                </a:extLst>
              </a:tr>
              <a:tr h="193543">
                <a:tc>
                  <a:txBody>
                    <a:bodyPr/>
                    <a:lstStyle/>
                    <a:p>
                      <a:pPr algn="l" fontAlgn="b"/>
                      <a:r>
                        <a:rPr lang="en-IN" sz="1000" u="none" strike="noStrike" dirty="0">
                          <a:solidFill>
                            <a:schemeClr val="tx1">
                              <a:lumMod val="50000"/>
                            </a:schemeClr>
                          </a:solidFill>
                          <a:effectLst/>
                        </a:rPr>
                        <a:t>Sep 2016</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Wipro Ltd.</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IntSights Cyber Intelligence Ltd</a:t>
                      </a:r>
                      <a:endParaRPr lang="en-IN" sz="1000" b="0" i="0" u="none" strike="noStrike" dirty="0">
                        <a:solidFill>
                          <a:schemeClr val="tx1">
                            <a:lumMod val="50000"/>
                          </a:schemeClr>
                        </a:solidFill>
                        <a:effectLst/>
                        <a:latin typeface="+mn-lt"/>
                      </a:endParaRPr>
                    </a:p>
                  </a:txBody>
                  <a:tcPr marL="50799" marR="50799" marT="6720" marB="0"/>
                </a:tc>
                <a:tc>
                  <a:txBody>
                    <a:bodyPr/>
                    <a:lstStyle/>
                    <a:p>
                      <a:r>
                        <a:rPr lang="en-IN" sz="1000" dirty="0">
                          <a:solidFill>
                            <a:schemeClr val="tx1">
                              <a:lumMod val="50000"/>
                            </a:schemeClr>
                          </a:solidFill>
                        </a:rPr>
                        <a:t>Technology</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2</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N/A</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1027883919"/>
                  </a:ext>
                </a:extLst>
              </a:tr>
              <a:tr h="322571">
                <a:tc>
                  <a:txBody>
                    <a:bodyPr/>
                    <a:lstStyle/>
                    <a:p>
                      <a:pPr algn="l" fontAlgn="b"/>
                      <a:r>
                        <a:rPr lang="en-IN" sz="1000" u="none" strike="noStrike" dirty="0">
                          <a:solidFill>
                            <a:schemeClr val="tx1">
                              <a:lumMod val="50000"/>
                            </a:schemeClr>
                          </a:solidFill>
                          <a:effectLst/>
                        </a:rPr>
                        <a:t>Aug 2016</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Wipro Infrastructure Engineering Ltd.</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H R Givon Ltd.</a:t>
                      </a:r>
                      <a:endParaRPr lang="en-IN" sz="1000" b="0" i="0" u="none" strike="noStrike" dirty="0">
                        <a:solidFill>
                          <a:schemeClr val="tx1">
                            <a:lumMod val="50000"/>
                          </a:schemeClr>
                        </a:solidFill>
                        <a:effectLst/>
                        <a:latin typeface="+mn-lt"/>
                      </a:endParaRPr>
                    </a:p>
                  </a:txBody>
                  <a:tcPr marL="50799" marR="50799" marT="6720" marB="0"/>
                </a:tc>
                <a:tc>
                  <a:txBody>
                    <a:bodyPr/>
                    <a:lstStyle/>
                    <a:p>
                      <a:r>
                        <a:rPr lang="en-IN" sz="1000" dirty="0">
                          <a:solidFill>
                            <a:schemeClr val="tx1">
                              <a:lumMod val="50000"/>
                            </a:schemeClr>
                          </a:solidFill>
                        </a:rPr>
                        <a:t>Aerospace &amp; Defence</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79</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100%</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1342383220"/>
                  </a:ext>
                </a:extLst>
              </a:tr>
              <a:tr h="193543">
                <a:tc>
                  <a:txBody>
                    <a:bodyPr/>
                    <a:lstStyle/>
                    <a:p>
                      <a:pPr algn="l" fontAlgn="b"/>
                      <a:r>
                        <a:rPr lang="en-IN" sz="1000" u="none" strike="noStrike" dirty="0">
                          <a:solidFill>
                            <a:schemeClr val="tx1">
                              <a:lumMod val="50000"/>
                            </a:schemeClr>
                          </a:solidFill>
                          <a:effectLst/>
                        </a:rPr>
                        <a:t>Aug 2016</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Genpact Ltd.</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PNMsoft Ltd.</a:t>
                      </a:r>
                      <a:endParaRPr lang="en-IN" sz="1000" b="0" i="0" u="none" strike="noStrike" dirty="0">
                        <a:solidFill>
                          <a:schemeClr val="tx1">
                            <a:lumMod val="50000"/>
                          </a:schemeClr>
                        </a:solidFill>
                        <a:effectLst/>
                        <a:latin typeface="+mn-lt"/>
                      </a:endParaRPr>
                    </a:p>
                  </a:txBody>
                  <a:tcPr marL="50799" marR="50799" marT="6720" marB="0"/>
                </a:tc>
                <a:tc>
                  <a:txBody>
                    <a:bodyPr/>
                    <a:lstStyle/>
                    <a:p>
                      <a:r>
                        <a:rPr lang="en-IN" sz="1000" dirty="0">
                          <a:solidFill>
                            <a:schemeClr val="tx1">
                              <a:lumMod val="50000"/>
                            </a:schemeClr>
                          </a:solidFill>
                        </a:rPr>
                        <a:t>Technology</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100%</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1228676757"/>
                  </a:ext>
                </a:extLst>
              </a:tr>
              <a:tr h="322571">
                <a:tc>
                  <a:txBody>
                    <a:bodyPr/>
                    <a:lstStyle/>
                    <a:p>
                      <a:pPr algn="l" fontAlgn="b"/>
                      <a:r>
                        <a:rPr lang="en-IN" sz="1000" u="none" strike="noStrike" dirty="0">
                          <a:solidFill>
                            <a:schemeClr val="tx1">
                              <a:lumMod val="50000"/>
                            </a:schemeClr>
                          </a:solidFill>
                          <a:effectLst/>
                        </a:rPr>
                        <a:t>Jun 2016</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Dr. Reddy’s Laboratories</a:t>
                      </a:r>
                      <a:endParaRPr lang="en-IN" sz="1000" b="0" i="0" u="none" strike="noStrike" dirty="0">
                        <a:solidFill>
                          <a:schemeClr val="tx1">
                            <a:lumMod val="50000"/>
                          </a:schemeClr>
                        </a:solidFill>
                        <a:effectLst/>
                        <a:latin typeface="+mn-lt"/>
                      </a:endParaRPr>
                    </a:p>
                  </a:txBody>
                  <a:tcPr marL="50799" marR="50799" marT="6720" marB="0"/>
                </a:tc>
                <a:tc>
                  <a:txBody>
                    <a:bodyPr/>
                    <a:lstStyle/>
                    <a:p>
                      <a:pPr algn="l" fontAlgn="b"/>
                      <a:r>
                        <a:rPr lang="en-IN" sz="1000" u="none" strike="noStrike" dirty="0">
                          <a:solidFill>
                            <a:schemeClr val="tx1">
                              <a:lumMod val="50000"/>
                            </a:schemeClr>
                          </a:solidFill>
                          <a:effectLst/>
                        </a:rPr>
                        <a:t>Teva Pharmaceuticals Industries Ltd. (Drug Application business)</a:t>
                      </a:r>
                      <a:endParaRPr lang="en-IN" sz="1000" b="0" i="0" u="none" strike="noStrike" dirty="0">
                        <a:solidFill>
                          <a:schemeClr val="tx1">
                            <a:lumMod val="50000"/>
                          </a:schemeClr>
                        </a:solidFill>
                        <a:effectLst/>
                        <a:latin typeface="+mn-lt"/>
                      </a:endParaRPr>
                    </a:p>
                  </a:txBody>
                  <a:tcPr marL="50799" marR="50799" marT="6720" marB="0"/>
                </a:tc>
                <a:tc>
                  <a:txBody>
                    <a:bodyPr/>
                    <a:lstStyle/>
                    <a:p>
                      <a:r>
                        <a:rPr lang="en-IN" sz="1000" dirty="0">
                          <a:solidFill>
                            <a:schemeClr val="tx1">
                              <a:lumMod val="50000"/>
                            </a:schemeClr>
                          </a:solidFill>
                        </a:rPr>
                        <a:t>Healthcare &amp; Pharma</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350</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100%</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4194231154"/>
                  </a:ext>
                </a:extLst>
              </a:tr>
              <a:tr h="322571">
                <a:tc>
                  <a:txBody>
                    <a:bodyPr/>
                    <a:lstStyle/>
                    <a:p>
                      <a:r>
                        <a:rPr lang="en-IN" sz="1000" dirty="0">
                          <a:solidFill>
                            <a:schemeClr val="tx1">
                              <a:lumMod val="50000"/>
                            </a:schemeClr>
                          </a:solidFill>
                        </a:rPr>
                        <a:t>Jun 2016</a:t>
                      </a:r>
                      <a:endParaRPr lang="en-IN" sz="1000" dirty="0">
                        <a:solidFill>
                          <a:schemeClr val="tx1">
                            <a:lumMod val="50000"/>
                          </a:schemeClr>
                        </a:solidFill>
                        <a:latin typeface="+mn-lt"/>
                      </a:endParaRPr>
                    </a:p>
                  </a:txBody>
                  <a:tcPr marL="50799" marR="50799" marT="32257" marB="32257"/>
                </a:tc>
                <a:tc>
                  <a:txBody>
                    <a:bodyPr/>
                    <a:lstStyle/>
                    <a:p>
                      <a:r>
                        <a:rPr lang="en-IN" sz="1000" dirty="0">
                          <a:solidFill>
                            <a:schemeClr val="tx1">
                              <a:lumMod val="50000"/>
                            </a:schemeClr>
                          </a:solidFill>
                        </a:rPr>
                        <a:t>Zydus Healthcare Ltd.</a:t>
                      </a:r>
                      <a:endParaRPr lang="en-IN" sz="1000" dirty="0">
                        <a:solidFill>
                          <a:schemeClr val="tx1">
                            <a:lumMod val="50000"/>
                          </a:schemeClr>
                        </a:solidFill>
                        <a:latin typeface="+mn-lt"/>
                      </a:endParaRPr>
                    </a:p>
                  </a:txBody>
                  <a:tcPr marL="50799" marR="50799" marT="32257" marB="32257"/>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IN" sz="1000" u="none" strike="noStrike" dirty="0">
                          <a:solidFill>
                            <a:schemeClr val="tx1">
                              <a:lumMod val="50000"/>
                            </a:schemeClr>
                          </a:solidFill>
                          <a:effectLst/>
                        </a:rPr>
                        <a:t>Teva Pharmaceuticals Industries Ltd. (Drug Application business)</a:t>
                      </a:r>
                      <a:endParaRPr lang="en-IN" sz="1000" b="0" i="0" u="none" strike="noStrike" dirty="0">
                        <a:solidFill>
                          <a:schemeClr val="tx1">
                            <a:lumMod val="50000"/>
                          </a:schemeClr>
                        </a:solidFill>
                        <a:effectLst/>
                        <a:latin typeface="+mn-lt"/>
                      </a:endParaRPr>
                    </a:p>
                  </a:txBody>
                  <a:tcPr marL="50799" marR="50799" marT="32257" marB="32257"/>
                </a:tc>
                <a:tc>
                  <a:txBody>
                    <a:bodyPr/>
                    <a:lstStyle/>
                    <a:p>
                      <a:r>
                        <a:rPr lang="en-IN" sz="1000" dirty="0">
                          <a:solidFill>
                            <a:schemeClr val="tx1">
                              <a:lumMod val="50000"/>
                            </a:schemeClr>
                          </a:solidFill>
                        </a:rPr>
                        <a:t>Healthcare &amp; Pharma</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N/A</a:t>
                      </a:r>
                      <a:endParaRPr lang="en-IN" sz="1000" dirty="0">
                        <a:solidFill>
                          <a:schemeClr val="tx1">
                            <a:lumMod val="50000"/>
                          </a:schemeClr>
                        </a:solidFill>
                        <a:latin typeface="+mn-lt"/>
                      </a:endParaRPr>
                    </a:p>
                  </a:txBody>
                  <a:tcPr marL="50799" marR="50799" marT="32257" marB="32257"/>
                </a:tc>
                <a:tc>
                  <a:txBody>
                    <a:bodyPr/>
                    <a:lstStyle/>
                    <a:p>
                      <a:pPr algn="ctr"/>
                      <a:r>
                        <a:rPr lang="en-IN" sz="1000" dirty="0">
                          <a:solidFill>
                            <a:schemeClr val="tx1">
                              <a:lumMod val="50000"/>
                            </a:schemeClr>
                          </a:solidFill>
                        </a:rPr>
                        <a:t>100%</a:t>
                      </a:r>
                      <a:endParaRPr lang="en-IN" sz="1000" i="1" dirty="0">
                        <a:solidFill>
                          <a:schemeClr val="tx1">
                            <a:lumMod val="50000"/>
                          </a:schemeClr>
                        </a:solidFill>
                        <a:latin typeface="+mn-lt"/>
                      </a:endParaRPr>
                    </a:p>
                  </a:txBody>
                  <a:tcPr marL="50799" marR="50799" marT="32257" marB="32257"/>
                </a:tc>
                <a:extLst>
                  <a:ext uri="{0D108BD9-81ED-4DB2-BD59-A6C34878D82A}">
                    <a16:rowId xmlns:a16="http://schemas.microsoft.com/office/drawing/2014/main" val="4061140512"/>
                  </a:ext>
                </a:extLst>
              </a:tr>
            </a:tbl>
          </a:graphicData>
        </a:graphic>
      </p:graphicFrame>
      <p:sp>
        <p:nvSpPr>
          <p:cNvPr id="18" name="TextBox 17">
            <a:extLst>
              <a:ext uri="{FF2B5EF4-FFF2-40B4-BE49-F238E27FC236}">
                <a16:creationId xmlns:a16="http://schemas.microsoft.com/office/drawing/2014/main" id="{935A0401-1A5B-47B6-B587-0C398068515E}"/>
              </a:ext>
            </a:extLst>
          </p:cNvPr>
          <p:cNvSpPr txBox="1"/>
          <p:nvPr/>
        </p:nvSpPr>
        <p:spPr>
          <a:xfrm rot="16200000">
            <a:off x="-414198" y="2805234"/>
            <a:ext cx="1617751" cy="461665"/>
          </a:xfrm>
          <a:prstGeom prst="rect">
            <a:avLst/>
          </a:prstGeom>
          <a:noFill/>
        </p:spPr>
        <p:txBody>
          <a:bodyPr wrap="none" rtlCol="0">
            <a:spAutoFit/>
          </a:bodyPr>
          <a:lstStyle/>
          <a:p>
            <a:r>
              <a:rPr lang="en-US" sz="2400" b="1" dirty="0">
                <a:solidFill>
                  <a:srgbClr val="DF8639"/>
                </a:solidFill>
                <a:latin typeface="Trebuchet MS" pitchFamily="34" charset="0"/>
              </a:rPr>
              <a:t>INBOUND*</a:t>
            </a:r>
            <a:endParaRPr lang="en-IN" sz="2400" b="1" dirty="0">
              <a:solidFill>
                <a:srgbClr val="DF8639"/>
              </a:solidFill>
              <a:latin typeface="Trebuchet MS" pitchFamily="34" charset="0"/>
            </a:endParaRPr>
          </a:p>
        </p:txBody>
      </p:sp>
      <p:sp>
        <p:nvSpPr>
          <p:cNvPr id="69" name="TextBox 68">
            <a:extLst>
              <a:ext uri="{FF2B5EF4-FFF2-40B4-BE49-F238E27FC236}">
                <a16:creationId xmlns:a16="http://schemas.microsoft.com/office/drawing/2014/main" id="{B3F40E2B-837F-47CE-BA7E-37B3AD4991DC}"/>
              </a:ext>
            </a:extLst>
          </p:cNvPr>
          <p:cNvSpPr txBox="1"/>
          <p:nvPr/>
        </p:nvSpPr>
        <p:spPr>
          <a:xfrm rot="16200000">
            <a:off x="5443555" y="5027793"/>
            <a:ext cx="1988045" cy="461665"/>
          </a:xfrm>
          <a:prstGeom prst="rect">
            <a:avLst/>
          </a:prstGeom>
          <a:noFill/>
        </p:spPr>
        <p:txBody>
          <a:bodyPr wrap="none" rtlCol="0">
            <a:spAutoFit/>
          </a:bodyPr>
          <a:lstStyle>
            <a:defPPr>
              <a:defRPr lang="en-US"/>
            </a:defPPr>
            <a:lvl1pPr>
              <a:defRPr sz="2400" b="1">
                <a:solidFill>
                  <a:srgbClr val="013B4F"/>
                </a:solidFill>
                <a:latin typeface="Trebuchet MS" pitchFamily="34" charset="0"/>
              </a:defRPr>
            </a:lvl1pPr>
          </a:lstStyle>
          <a:p>
            <a:r>
              <a:rPr lang="en-US" dirty="0">
                <a:solidFill>
                  <a:srgbClr val="01A3DD"/>
                </a:solidFill>
              </a:rPr>
              <a:t>OUTBOUND^</a:t>
            </a:r>
            <a:endParaRPr lang="en-IN" dirty="0">
              <a:solidFill>
                <a:srgbClr val="01A3DD"/>
              </a:solidFill>
            </a:endParaRPr>
          </a:p>
        </p:txBody>
      </p:sp>
      <p:sp>
        <p:nvSpPr>
          <p:cNvPr id="19" name="TextBox 18">
            <a:extLst>
              <a:ext uri="{FF2B5EF4-FFF2-40B4-BE49-F238E27FC236}">
                <a16:creationId xmlns:a16="http://schemas.microsoft.com/office/drawing/2014/main" id="{88F8F20F-95FB-47A0-AE77-9B02731B1111}"/>
              </a:ext>
            </a:extLst>
          </p:cNvPr>
          <p:cNvSpPr txBox="1"/>
          <p:nvPr/>
        </p:nvSpPr>
        <p:spPr>
          <a:xfrm>
            <a:off x="5767361" y="8832234"/>
            <a:ext cx="878767" cy="211725"/>
          </a:xfrm>
          <a:prstGeom prst="rect">
            <a:avLst/>
          </a:prstGeom>
          <a:noFill/>
        </p:spPr>
        <p:txBody>
          <a:bodyPr wrap="none" rtlCol="0">
            <a:spAutoFit/>
          </a:bodyPr>
          <a:lstStyle/>
          <a:p>
            <a:r>
              <a:rPr lang="en-US" sz="776" dirty="0">
                <a:solidFill>
                  <a:schemeClr val="tx1">
                    <a:lumMod val="75000"/>
                  </a:schemeClr>
                </a:solidFill>
              </a:rPr>
              <a:t>* Targets in India</a:t>
            </a:r>
            <a:endParaRPr lang="en-IN" sz="776" dirty="0">
              <a:solidFill>
                <a:schemeClr val="tx1">
                  <a:lumMod val="75000"/>
                </a:schemeClr>
              </a:solidFill>
            </a:endParaRPr>
          </a:p>
        </p:txBody>
      </p:sp>
      <p:sp>
        <p:nvSpPr>
          <p:cNvPr id="70" name="TextBox 69">
            <a:extLst>
              <a:ext uri="{FF2B5EF4-FFF2-40B4-BE49-F238E27FC236}">
                <a16:creationId xmlns:a16="http://schemas.microsoft.com/office/drawing/2014/main" id="{58C4C8BB-986D-4501-89B5-31209EA731AA}"/>
              </a:ext>
            </a:extLst>
          </p:cNvPr>
          <p:cNvSpPr txBox="1"/>
          <p:nvPr/>
        </p:nvSpPr>
        <p:spPr>
          <a:xfrm>
            <a:off x="4923186" y="8832234"/>
            <a:ext cx="896399" cy="211725"/>
          </a:xfrm>
          <a:prstGeom prst="rect">
            <a:avLst/>
          </a:prstGeom>
          <a:noFill/>
        </p:spPr>
        <p:txBody>
          <a:bodyPr wrap="none" rtlCol="0">
            <a:spAutoFit/>
          </a:bodyPr>
          <a:lstStyle/>
          <a:p>
            <a:r>
              <a:rPr lang="en-US" sz="776" dirty="0">
                <a:solidFill>
                  <a:schemeClr val="tx1">
                    <a:lumMod val="75000"/>
                  </a:schemeClr>
                </a:solidFill>
              </a:rPr>
              <a:t>^ Targets in Israel</a:t>
            </a:r>
            <a:endParaRPr lang="en-IN" sz="776" dirty="0">
              <a:solidFill>
                <a:schemeClr val="tx1">
                  <a:lumMod val="75000"/>
                </a:schemeClr>
              </a:solidFill>
            </a:endParaRPr>
          </a:p>
        </p:txBody>
      </p:sp>
      <p:sp>
        <p:nvSpPr>
          <p:cNvPr id="16" name="TextBox 15">
            <a:extLst>
              <a:ext uri="{FF2B5EF4-FFF2-40B4-BE49-F238E27FC236}">
                <a16:creationId xmlns:a16="http://schemas.microsoft.com/office/drawing/2014/main" id="{6BC6AFFE-98C2-4AE9-A692-80D4FBE3DD38}"/>
              </a:ext>
            </a:extLst>
          </p:cNvPr>
          <p:cNvSpPr txBox="1"/>
          <p:nvPr/>
        </p:nvSpPr>
        <p:spPr>
          <a:xfrm>
            <a:off x="3983891" y="8832234"/>
            <a:ext cx="981359" cy="211725"/>
          </a:xfrm>
          <a:prstGeom prst="rect">
            <a:avLst/>
          </a:prstGeom>
          <a:noFill/>
        </p:spPr>
        <p:txBody>
          <a:bodyPr wrap="none" rtlCol="0">
            <a:spAutoFit/>
          </a:bodyPr>
          <a:lstStyle/>
          <a:p>
            <a:r>
              <a:rPr lang="en-US" sz="776">
                <a:solidFill>
                  <a:schemeClr val="tx1">
                    <a:lumMod val="75000"/>
                  </a:schemeClr>
                </a:solidFill>
              </a:rPr>
              <a:t>N/A </a:t>
            </a:r>
            <a:r>
              <a:rPr lang="en-US" sz="776" smtClean="0">
                <a:solidFill>
                  <a:schemeClr val="tx1">
                    <a:lumMod val="75000"/>
                  </a:schemeClr>
                </a:solidFill>
              </a:rPr>
              <a:t>- </a:t>
            </a:r>
            <a:r>
              <a:rPr lang="en-US" sz="776" dirty="0">
                <a:solidFill>
                  <a:schemeClr val="tx1">
                    <a:lumMod val="75000"/>
                  </a:schemeClr>
                </a:solidFill>
              </a:rPr>
              <a:t>Not Available</a:t>
            </a:r>
            <a:endParaRPr lang="en-IN" sz="776" dirty="0">
              <a:solidFill>
                <a:schemeClr val="tx1">
                  <a:lumMod val="75000"/>
                </a:schemeClr>
              </a:solidFill>
            </a:endParaRPr>
          </a:p>
        </p:txBody>
      </p:sp>
      <p:sp>
        <p:nvSpPr>
          <p:cNvPr id="14" name="Rectangle 13"/>
          <p:cNvSpPr/>
          <p:nvPr/>
        </p:nvSpPr>
        <p:spPr>
          <a:xfrm>
            <a:off x="0" y="991664"/>
            <a:ext cx="6437578" cy="89646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p:cNvSpPr txBox="1"/>
          <p:nvPr/>
        </p:nvSpPr>
        <p:spPr>
          <a:xfrm>
            <a:off x="228599" y="1043449"/>
            <a:ext cx="5483901" cy="868668"/>
          </a:xfrm>
          <a:prstGeom prst="rect">
            <a:avLst/>
          </a:prstGeom>
          <a:noFill/>
        </p:spPr>
        <p:txBody>
          <a:bodyPr wrap="square" lIns="108850" tIns="54425" rIns="108850" bIns="54425" rtlCol="1">
            <a:spAutoFit/>
          </a:bodyPr>
          <a:lstStyle/>
          <a:p>
            <a:pPr>
              <a:lnSpc>
                <a:spcPts val="2900"/>
              </a:lnSpc>
            </a:pPr>
            <a:r>
              <a:rPr lang="en-IN" sz="2900" dirty="0" smtClean="0">
                <a:solidFill>
                  <a:schemeClr val="bg1"/>
                </a:solidFill>
                <a:latin typeface="Trebuchet MS" pitchFamily="34" charset="0"/>
              </a:rPr>
              <a:t>INDO-ISRAEL CROSS BORDER M&amp;A TRANSACTIONS</a:t>
            </a:r>
            <a:endParaRPr lang="en-IN" sz="2900" dirty="0">
              <a:solidFill>
                <a:schemeClr val="bg1"/>
              </a:solidFill>
              <a:latin typeface="Trebuchet MS" pitchFamily="34" charset="0"/>
            </a:endParaRPr>
          </a:p>
        </p:txBody>
      </p:sp>
      <p:sp>
        <p:nvSpPr>
          <p:cNvPr id="17" name="TextBox 16"/>
          <p:cNvSpPr txBox="1"/>
          <p:nvPr/>
        </p:nvSpPr>
        <p:spPr>
          <a:xfrm flipH="1">
            <a:off x="5789949" y="1278651"/>
            <a:ext cx="302300" cy="609473"/>
          </a:xfrm>
          <a:prstGeom prst="rect">
            <a:avLst/>
          </a:prstGeom>
          <a:noFill/>
        </p:spPr>
        <p:txBody>
          <a:bodyPr wrap="square" lIns="108850" tIns="54425" rIns="108850" bIns="54425" rtlCol="1">
            <a:spAutoFit/>
          </a:bodyPr>
          <a:lstStyle/>
          <a:p>
            <a:pPr algn="ctr">
              <a:lnSpc>
                <a:spcPts val="2500"/>
              </a:lnSpc>
            </a:pPr>
            <a:r>
              <a:rPr lang="en-US" sz="8800" smtClean="0">
                <a:solidFill>
                  <a:schemeClr val="bg1">
                    <a:lumMod val="65000"/>
                  </a:schemeClr>
                </a:solidFill>
                <a:latin typeface="Trebuchet MS" pitchFamily="34" charset="0"/>
              </a:rPr>
              <a:t>6</a:t>
            </a:r>
            <a:endParaRPr lang="en-IN" sz="8800" dirty="0">
              <a:solidFill>
                <a:schemeClr val="bg1">
                  <a:lumMod val="65000"/>
                </a:schemeClr>
              </a:solidFill>
              <a:latin typeface="Trebuchet MS" pitchFamily="34" charset="0"/>
            </a:endParaRPr>
          </a:p>
        </p:txBody>
      </p:sp>
      <p:sp>
        <p:nvSpPr>
          <p:cNvPr id="20" name="TextBox 19">
            <a:extLst>
              <a:ext uri="{FF2B5EF4-FFF2-40B4-BE49-F238E27FC236}">
                <a16:creationId xmlns:a16="http://schemas.microsoft.com/office/drawing/2014/main" id="{78629D81-8525-483C-B91D-4169FC31FDCE}"/>
              </a:ext>
            </a:extLst>
          </p:cNvPr>
          <p:cNvSpPr txBox="1"/>
          <p:nvPr/>
        </p:nvSpPr>
        <p:spPr>
          <a:xfrm>
            <a:off x="248919" y="9586587"/>
            <a:ext cx="234360" cy="211725"/>
          </a:xfrm>
          <a:prstGeom prst="rect">
            <a:avLst/>
          </a:prstGeom>
          <a:noFill/>
        </p:spPr>
        <p:txBody>
          <a:bodyPr wrap="none" rtlCol="0">
            <a:spAutoFit/>
          </a:bodyPr>
          <a:lstStyle/>
          <a:p>
            <a:r>
              <a:rPr lang="en-US" sz="776" smtClean="0"/>
              <a:t>6</a:t>
            </a:r>
            <a:endParaRPr lang="en-IN" sz="776" dirty="0"/>
          </a:p>
        </p:txBody>
      </p:sp>
      <p:sp>
        <p:nvSpPr>
          <p:cNvPr id="21" name="TextBox 20">
            <a:extLst>
              <a:ext uri="{FF2B5EF4-FFF2-40B4-BE49-F238E27FC236}">
                <a16:creationId xmlns:a16="http://schemas.microsoft.com/office/drawing/2014/main" id="{9E8501A5-9897-4505-9985-6A87559BF3B9}"/>
              </a:ext>
            </a:extLst>
          </p:cNvPr>
          <p:cNvSpPr txBox="1"/>
          <p:nvPr/>
        </p:nvSpPr>
        <p:spPr>
          <a:xfrm>
            <a:off x="217024" y="9067800"/>
            <a:ext cx="894797" cy="211725"/>
          </a:xfrm>
          <a:prstGeom prst="rect">
            <a:avLst/>
          </a:prstGeom>
          <a:noFill/>
        </p:spPr>
        <p:txBody>
          <a:bodyPr wrap="none" rtlCol="0">
            <a:spAutoFit/>
          </a:bodyPr>
          <a:lstStyle/>
          <a:p>
            <a:r>
              <a:rPr lang="en-IN" sz="776" dirty="0">
                <a:solidFill>
                  <a:schemeClr val="bg1">
                    <a:lumMod val="65000"/>
                  </a:schemeClr>
                </a:solidFill>
              </a:rPr>
              <a:t>Source: VCC Edge</a:t>
            </a:r>
          </a:p>
        </p:txBody>
      </p:sp>
    </p:spTree>
    <p:extLst>
      <p:ext uri="{BB962C8B-B14F-4D97-AF65-F5344CB8AC3E}">
        <p14:creationId xmlns:p14="http://schemas.microsoft.com/office/powerpoint/2010/main" val="1612353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rgbClr val="404040"/>
      </a:dk1>
      <a:lt1>
        <a:sysClr val="window" lastClr="FFFFFF"/>
      </a:lt1>
      <a:dk2>
        <a:srgbClr val="657C91"/>
      </a:dk2>
      <a:lt2>
        <a:srgbClr val="E7E7E7"/>
      </a:lt2>
      <a:accent1>
        <a:srgbClr val="404040"/>
      </a:accent1>
      <a:accent2>
        <a:srgbClr val="ED1A3B"/>
      </a:accent2>
      <a:accent3>
        <a:srgbClr val="218F8B"/>
      </a:accent3>
      <a:accent4>
        <a:srgbClr val="02A5E2"/>
      </a:accent4>
      <a:accent5>
        <a:srgbClr val="DF8639"/>
      </a:accent5>
      <a:accent6>
        <a:srgbClr val="98002E"/>
      </a:accent6>
      <a:hlink>
        <a:srgbClr val="657C91"/>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5049</TotalTime>
  <Words>2353</Words>
  <Application>Microsoft Office PowerPoint</Application>
  <PresentationFormat>A4 Paper (210x297 mm)</PresentationFormat>
  <Paragraphs>439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Mangal</vt:lpstr>
      <vt:lpstr>Tahoma</vt:lpstr>
      <vt:lpstr>Trebuchet MS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 Talwar</dc:creator>
  <cp:lastModifiedBy>Liat Mazor</cp:lastModifiedBy>
  <cp:revision>486</cp:revision>
  <cp:lastPrinted>2019-05-01T07:18:24Z</cp:lastPrinted>
  <dcterms:created xsi:type="dcterms:W3CDTF">2019-01-09T06:28:38Z</dcterms:created>
  <dcterms:modified xsi:type="dcterms:W3CDTF">2019-06-26T13:12:46Z</dcterms:modified>
</cp:coreProperties>
</file>